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9"/>
  </p:notesMasterIdLst>
  <p:handoutMasterIdLst>
    <p:handoutMasterId r:id="rId50"/>
  </p:handoutMasterIdLst>
  <p:sldIdLst>
    <p:sldId id="257" r:id="rId4"/>
    <p:sldId id="389" r:id="rId5"/>
    <p:sldId id="294" r:id="rId6"/>
    <p:sldId id="360" r:id="rId7"/>
    <p:sldId id="395" r:id="rId8"/>
    <p:sldId id="396" r:id="rId9"/>
    <p:sldId id="362" r:id="rId10"/>
    <p:sldId id="390" r:id="rId11"/>
    <p:sldId id="391" r:id="rId12"/>
    <p:sldId id="392" r:id="rId13"/>
    <p:sldId id="300" r:id="rId14"/>
    <p:sldId id="302" r:id="rId15"/>
    <p:sldId id="303" r:id="rId16"/>
    <p:sldId id="399" r:id="rId17"/>
    <p:sldId id="397" r:id="rId18"/>
    <p:sldId id="398" r:id="rId19"/>
    <p:sldId id="393" r:id="rId20"/>
    <p:sldId id="394" r:id="rId21"/>
    <p:sldId id="363" r:id="rId22"/>
    <p:sldId id="364" r:id="rId23"/>
    <p:sldId id="365" r:id="rId24"/>
    <p:sldId id="366" r:id="rId25"/>
    <p:sldId id="367" r:id="rId26"/>
    <p:sldId id="368" r:id="rId27"/>
    <p:sldId id="371" r:id="rId28"/>
    <p:sldId id="372" r:id="rId29"/>
    <p:sldId id="373" r:id="rId30"/>
    <p:sldId id="374" r:id="rId31"/>
    <p:sldId id="375" r:id="rId32"/>
    <p:sldId id="376" r:id="rId33"/>
    <p:sldId id="378" r:id="rId34"/>
    <p:sldId id="377" r:id="rId35"/>
    <p:sldId id="400" r:id="rId36"/>
    <p:sldId id="401" r:id="rId37"/>
    <p:sldId id="382" r:id="rId38"/>
    <p:sldId id="380" r:id="rId39"/>
    <p:sldId id="386" r:id="rId40"/>
    <p:sldId id="383" r:id="rId41"/>
    <p:sldId id="384" r:id="rId42"/>
    <p:sldId id="404" r:id="rId43"/>
    <p:sldId id="405" r:id="rId44"/>
    <p:sldId id="406" r:id="rId45"/>
    <p:sldId id="385" r:id="rId46"/>
    <p:sldId id="402" r:id="rId47"/>
    <p:sldId id="403" r:id="rId4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99"/>
    <a:srgbClr val="FF66FF"/>
    <a:srgbClr val="FF33CC"/>
    <a:srgbClr val="CC99FF"/>
    <a:srgbClr val="3366FF"/>
    <a:srgbClr val="FF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7" autoAdjust="0"/>
    <p:restoredTop sz="91087" autoAdjust="0"/>
  </p:normalViewPr>
  <p:slideViewPr>
    <p:cSldViewPr>
      <p:cViewPr varScale="1">
        <p:scale>
          <a:sx n="71" d="100"/>
          <a:sy n="71" d="100"/>
        </p:scale>
        <p:origin x="15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1997" y="-8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17F91899-DAEB-48AB-AD79-3BD872E247B6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F62D5F13-7897-4C4F-9D96-9B3018935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14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6EB58ABD-0A7A-4EC3-98B7-A706EEFB5CFD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3F9EB874-8DB7-41B7-BFD0-08F5DCA89B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93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9EB874-8DB7-41B7-BFD0-08F5DCA89B9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3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9259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25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8692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95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89091" name="Slide Number Placeholder 3"/>
          <p:cNvSpPr txBox="1">
            <a:spLocks noGrp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7" rIns="96653" bIns="48327" anchor="b"/>
          <a:lstStyle/>
          <a:p>
            <a:pPr algn="r"/>
            <a:fld id="{6119C026-C6FE-4CBF-A8CE-C6E211A204AD}" type="slidenum">
              <a:rPr lang="en-US" sz="1200">
                <a:ea typeface="ＭＳ Ｐゴシック" pitchFamily="34" charset="-128"/>
              </a:rPr>
              <a:pPr algn="r"/>
              <a:t>45</a:t>
            </a:fld>
            <a:endParaRPr lang="en-US" sz="120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782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16242-87CF-44E7-BEFB-3CD68DA6052C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A1A59-DD4A-4D37-9A0D-9DA784461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75F14-E5EE-4181-9387-10F1370452F5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320EA-518C-4F8D-B64B-CE75FFBB6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D66C4-59C4-4A70-9CAB-DCEBD64B7275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8CAE0-7E7F-49EC-BEA4-36993015DA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F8028-08F6-4C86-B418-A50BE7E08A31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2EC80-8DF5-4916-AF54-BF8A9AB21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206B1-2C7F-4BB8-89A2-1840BC7E99A9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DC7E9-F325-4C9E-910D-C8436C190A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DABD3-31F4-459B-90D7-94D4636C9B8C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E58F6-58BF-4FD6-B22F-758163455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978A9-CB0B-447A-B38F-A2F5509BFEF2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3A87-2CED-4C7A-88BD-55B4AF8BB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D0E4E-ABA2-410C-929D-9894C25370D2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8E6CF-1418-4FF3-8CA2-AB4116C5B3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B716-ACDC-4CE4-A756-82A12610E390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9014C-C827-46F1-8160-64499759D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3CA44-D43E-4B8C-876C-7B37D1D6D808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648A7-0FF9-4743-A06F-119B2E9B2A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1A4278B-D3DB-41F2-8842-A1C1499E8398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6A752FB-25A7-48E2-8117-938BC9B97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urceforge.net/projects/teachingdemos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deed.en_US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edatasol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89.png"/><Relationship Id="rId12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8.png"/><Relationship Id="rId11" Type="http://schemas.openxmlformats.org/officeDocument/2006/relationships/image" Target="../media/image99.png"/><Relationship Id="rId5" Type="http://schemas.openxmlformats.org/officeDocument/2006/relationships/image" Target="../media/image87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genome.jp/dbget-bin/www_bget?rn:R00975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hyperlink" Target="http://pubchem.ncbi.nlm.nih.gov/score_matrix/score_matrix.cgi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imdev/" TargetMode="External"/><Relationship Id="rId7" Type="http://schemas.openxmlformats.org/officeDocument/2006/relationships/hyperlink" Target="http://imdevsoftware.wordpress.com/" TargetMode="External"/><Relationship Id="rId2" Type="http://schemas.openxmlformats.org/officeDocument/2006/relationships/hyperlink" Target="https://github.com/dgrapov/DeviumWeb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dgrapov/TeachingDemos" TargetMode="External"/><Relationship Id="rId5" Type="http://schemas.openxmlformats.org/officeDocument/2006/relationships/hyperlink" Target="http://sourceforge.net/projects/teachingdemos/?source=directory" TargetMode="External"/><Relationship Id="rId4" Type="http://schemas.openxmlformats.org/officeDocument/2006/relationships/hyperlink" Target="https://github.com/dgrapov/MetaMapR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10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10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948923"/>
            <a:ext cx="8072735" cy="1470025"/>
          </a:xfrm>
        </p:spPr>
        <p:txBody>
          <a:bodyPr/>
          <a:lstStyle/>
          <a:p>
            <a:pPr algn="ctr" eaLnBrk="1" hangingPunct="1"/>
            <a:r>
              <a:rPr lang="en-US" sz="5000" dirty="0" smtClean="0">
                <a:solidFill>
                  <a:schemeClr val="bg1"/>
                </a:solidFill>
                <a:latin typeface="Open Sans"/>
              </a:rPr>
              <a:t>2015 Workshop on Statistics and Data Analysis </a:t>
            </a:r>
            <a:r>
              <a:rPr lang="en-US" sz="5000" dirty="0">
                <a:solidFill>
                  <a:schemeClr val="bg1"/>
                </a:solidFill>
                <a:latin typeface="Open Sans"/>
              </a:rPr>
              <a:t>for Metabolomics</a:t>
            </a:r>
            <a:endParaRPr lang="en-US" sz="5000" dirty="0" smtClean="0">
              <a:solidFill>
                <a:schemeClr val="bg1"/>
              </a:solidFill>
            </a:endParaRPr>
          </a:p>
        </p:txBody>
      </p:sp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0" y="4538730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Dmitry </a:t>
            </a:r>
            <a:r>
              <a:rPr lang="en-US" sz="4000" dirty="0" err="1" smtClean="0">
                <a:solidFill>
                  <a:schemeClr val="bg1"/>
                </a:solidFill>
              </a:rPr>
              <a:t>Grapov</a:t>
            </a:r>
            <a:r>
              <a:rPr lang="en-US" sz="4000" dirty="0" smtClean="0">
                <a:solidFill>
                  <a:schemeClr val="bg1"/>
                </a:solidFill>
              </a:rPr>
              <a:t>, PhD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864667" y="3541067"/>
            <a:ext cx="4495799" cy="461665"/>
          </a:xfrm>
          <a:prstGeom prst="rect">
            <a:avLst/>
          </a:prstGeom>
          <a:gradFill flip="none" rotWithShape="1">
            <a:gsLst>
              <a:gs pos="30000">
                <a:srgbClr val="0000FF">
                  <a:alpha val="75000"/>
                </a:srgbClr>
              </a:gs>
              <a:gs pos="80000">
                <a:srgbClr val="0000FF">
                  <a:alpha val="25000"/>
                </a:srgbClr>
              </a:gs>
            </a:gsLst>
            <a:lin ang="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9263" y="15875"/>
            <a:ext cx="107473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163638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828235"/>
            <a:ext cx="7467600" cy="179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reative Commons License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617040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5000" y="6128537"/>
            <a:ext cx="7005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Open Sans"/>
              </a:rPr>
              <a:t>2015 Workshop on Statistics and Data Analysis for </a:t>
            </a:r>
            <a:r>
              <a:rPr lang="en-US" sz="1200" dirty="0">
                <a:solidFill>
                  <a:schemeClr val="bg1"/>
                </a:solidFill>
                <a:latin typeface="Open Sans"/>
              </a:rPr>
              <a:t>Metabolomics by 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8"/>
              </a:rPr>
              <a:t>Dmitry </a:t>
            </a:r>
            <a:r>
              <a:rPr lang="en-US" sz="1200" dirty="0" err="1">
                <a:solidFill>
                  <a:schemeClr val="bg1"/>
                </a:solidFill>
                <a:latin typeface="Open Sans"/>
                <a:hlinkClick r:id="rId8"/>
              </a:rPr>
              <a:t>Grapov</a:t>
            </a:r>
            <a:r>
              <a:rPr lang="en-US" sz="1200" dirty="0">
                <a:solidFill>
                  <a:schemeClr val="bg1"/>
                </a:solidFill>
                <a:latin typeface="Open Sans"/>
              </a:rPr>
              <a:t> is licensed under a 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6"/>
              </a:rPr>
              <a:t>Creative Commons Attribution-</a:t>
            </a:r>
            <a:r>
              <a:rPr lang="en-US" sz="1200" dirty="0" err="1">
                <a:solidFill>
                  <a:schemeClr val="bg1"/>
                </a:solidFill>
                <a:latin typeface="Open Sans"/>
                <a:hlinkClick r:id="rId6"/>
              </a:rPr>
              <a:t>NonCommercial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6"/>
              </a:rPr>
              <a:t>-</a:t>
            </a:r>
            <a:r>
              <a:rPr lang="en-US" sz="1200" dirty="0" err="1">
                <a:solidFill>
                  <a:schemeClr val="bg1"/>
                </a:solidFill>
                <a:latin typeface="Open Sans"/>
                <a:hlinkClick r:id="rId6"/>
              </a:rPr>
              <a:t>ShareAlike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6"/>
              </a:rPr>
              <a:t> 4.0 International License</a:t>
            </a:r>
            <a:r>
              <a:rPr lang="en-US" sz="1200" dirty="0">
                <a:solidFill>
                  <a:schemeClr val="bg1"/>
                </a:solidFill>
                <a:latin typeface="Open Sans"/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 kern="1200" dirty="0">
                <a:solidFill>
                  <a:schemeClr val="bg1"/>
                </a:solidFill>
                <a:ea typeface="ＭＳ Ｐゴシック" charset="0"/>
              </a:rPr>
              <a:t>Data Quality Assessment</a:t>
            </a:r>
          </a:p>
        </p:txBody>
      </p:sp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76200" y="990600"/>
            <a:ext cx="3657600" cy="594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000"/>
              </a:lnSpc>
              <a:spcBef>
                <a:spcPct val="50000"/>
              </a:spcBef>
            </a:pPr>
            <a:r>
              <a:rPr lang="en-US" sz="3000" b="1" u="sng">
                <a:solidFill>
                  <a:schemeClr val="bg1"/>
                </a:solidFill>
                <a:ea typeface="ＭＳ Ｐゴシック" pitchFamily="34" charset="-128"/>
              </a:rPr>
              <a:t>Quality metrics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 typeface="Arial" charset="0"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Precision </a:t>
            </a: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(replicated measurements)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 typeface="Arial" charset="0"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Accuracy </a:t>
            </a: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(reference samples)</a:t>
            </a:r>
          </a:p>
          <a:p>
            <a:pPr>
              <a:lnSpc>
                <a:spcPts val="3000"/>
              </a:lnSpc>
              <a:spcBef>
                <a:spcPct val="50000"/>
              </a:spcBef>
            </a:pPr>
            <a:r>
              <a:rPr lang="en-US" sz="3000" b="1" u="sng">
                <a:solidFill>
                  <a:schemeClr val="bg1"/>
                </a:solidFill>
                <a:ea typeface="ＭＳ Ｐゴシック" pitchFamily="34" charset="-128"/>
              </a:rPr>
              <a:t>Common tasks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normalization 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outlier detection 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missing values imputation </a:t>
            </a:r>
          </a:p>
          <a:p>
            <a:pPr marL="742950" lvl="1" indent="-285750"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4267200"/>
            <a:ext cx="54800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2738" y="1041400"/>
            <a:ext cx="43973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Rectangle 2"/>
          <p:cNvSpPr txBox="1">
            <a:spLocks noChangeArrowheads="1"/>
          </p:cNvSpPr>
          <p:nvPr/>
        </p:nvSpPr>
        <p:spPr bwMode="auto">
          <a:xfrm>
            <a:off x="0" y="60198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600" b="1">
                <a:solidFill>
                  <a:srgbClr val="FF0000"/>
                </a:solidFill>
              </a:rPr>
              <a:t>*Finish lab: 1-Data quality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6000" smtClean="0">
                <a:solidFill>
                  <a:schemeClr val="bg1"/>
                </a:solidFill>
              </a:rPr>
              <a:t>	 Univariate Qualities</a:t>
            </a:r>
          </a:p>
        </p:txBody>
      </p:sp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7938" y="1371600"/>
            <a:ext cx="51054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length  (sample size)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center (mean, median, geometric mean)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dispersion (variance, standard deviation)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range (min / max),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quantiles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shape (skewness, kurtosis, normality, etc.)</a:t>
            </a:r>
          </a:p>
          <a:p>
            <a:pPr lvl="1">
              <a:spcBef>
                <a:spcPct val="50000"/>
              </a:spcBef>
              <a:buFontTx/>
              <a:buChar char="•"/>
            </a:pPr>
            <a:endParaRPr lang="en-US" sz="2800" b="1">
              <a:solidFill>
                <a:schemeClr val="bg1"/>
              </a:solidFill>
            </a:endParaRPr>
          </a:p>
          <a:p>
            <a:pPr lvl="1">
              <a:spcBef>
                <a:spcPct val="50000"/>
              </a:spcBef>
              <a:buFontTx/>
              <a:buChar char="•"/>
            </a:pPr>
            <a:endParaRPr lang="en-US" b="1">
              <a:solidFill>
                <a:schemeClr val="bg2"/>
              </a:solidFill>
            </a:endParaRPr>
          </a:p>
        </p:txBody>
      </p:sp>
      <p:grpSp>
        <p:nvGrpSpPr>
          <p:cNvPr id="49155" name="Group 41"/>
          <p:cNvGrpSpPr>
            <a:grpSpLocks/>
          </p:cNvGrpSpPr>
          <p:nvPr/>
        </p:nvGrpSpPr>
        <p:grpSpPr bwMode="auto">
          <a:xfrm>
            <a:off x="5365750" y="3581400"/>
            <a:ext cx="3721100" cy="2895600"/>
            <a:chOff x="5346835" y="3048000"/>
            <a:chExt cx="3720965" cy="2895600"/>
          </a:xfrm>
        </p:grpSpPr>
        <p:pic>
          <p:nvPicPr>
            <p:cNvPr id="49167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46835" y="4114800"/>
              <a:ext cx="362459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5" name="Straight Arrow Connector 34"/>
            <p:cNvCxnSpPr/>
            <p:nvPr/>
          </p:nvCxnSpPr>
          <p:spPr>
            <a:xfrm>
              <a:off x="7270815" y="4237038"/>
              <a:ext cx="0" cy="3429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69" name="TextBox 38"/>
            <p:cNvSpPr txBox="1">
              <a:spLocks noChangeArrowheads="1"/>
            </p:cNvSpPr>
            <p:nvPr/>
          </p:nvSpPr>
          <p:spPr bwMode="auto">
            <a:xfrm>
              <a:off x="6813632" y="3844925"/>
              <a:ext cx="1090573" cy="48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600">
                  <a:solidFill>
                    <a:schemeClr val="bg1"/>
                  </a:solidFill>
                </a:rPr>
                <a:t>mean</a:t>
              </a:r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>
              <a:off x="7688313" y="3505200"/>
              <a:ext cx="6350" cy="133350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71" name="TextBox 126"/>
            <p:cNvSpPr txBox="1">
              <a:spLocks noChangeArrowheads="1"/>
            </p:cNvSpPr>
            <p:nvPr/>
          </p:nvSpPr>
          <p:spPr bwMode="auto">
            <a:xfrm>
              <a:off x="5715122" y="3048000"/>
              <a:ext cx="3352678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standard deviation</a:t>
              </a:r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6851730" y="3505200"/>
              <a:ext cx="6350" cy="133350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156" name="Group 54"/>
          <p:cNvGrpSpPr>
            <a:grpSpLocks/>
          </p:cNvGrpSpPr>
          <p:nvPr/>
        </p:nvGrpSpPr>
        <p:grpSpPr bwMode="auto">
          <a:xfrm>
            <a:off x="5961063" y="914400"/>
            <a:ext cx="2741612" cy="2506663"/>
            <a:chOff x="3352800" y="852656"/>
            <a:chExt cx="2427370" cy="2258666"/>
          </a:xfrm>
        </p:grpSpPr>
        <p:grpSp>
          <p:nvGrpSpPr>
            <p:cNvPr id="49157" name="Group 55"/>
            <p:cNvGrpSpPr>
              <a:grpSpLocks/>
            </p:cNvGrpSpPr>
            <p:nvPr/>
          </p:nvGrpSpPr>
          <p:grpSpPr bwMode="auto">
            <a:xfrm>
              <a:off x="4143780" y="1522096"/>
              <a:ext cx="1636390" cy="1589226"/>
              <a:chOff x="6453131" y="800269"/>
              <a:chExt cx="1636390" cy="1589226"/>
            </a:xfrm>
          </p:grpSpPr>
          <p:pic>
            <p:nvPicPr>
              <p:cNvPr id="49163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29400" y="800269"/>
                <a:ext cx="1460121" cy="1589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0" name="Straight Connector 19"/>
              <p:cNvCxnSpPr/>
              <p:nvPr/>
            </p:nvCxnSpPr>
            <p:spPr>
              <a:xfrm>
                <a:off x="6454876" y="1803014"/>
                <a:ext cx="238942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6453470" y="1456848"/>
                <a:ext cx="996530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6475959" y="1456848"/>
                <a:ext cx="0" cy="346167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58" name="Group 56"/>
            <p:cNvGrpSpPr>
              <a:grpSpLocks/>
            </p:cNvGrpSpPr>
            <p:nvPr/>
          </p:nvGrpSpPr>
          <p:grpSpPr bwMode="auto">
            <a:xfrm>
              <a:off x="3352800" y="852656"/>
              <a:ext cx="1164212" cy="1318273"/>
              <a:chOff x="3705225" y="3139762"/>
              <a:chExt cx="1733550" cy="2041838"/>
            </a:xfrm>
          </p:grpSpPr>
          <p:pic>
            <p:nvPicPr>
              <p:cNvPr id="49159" name="Picture 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705225" y="3139762"/>
                <a:ext cx="173355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6" name="Straight Connector 15"/>
              <p:cNvCxnSpPr/>
              <p:nvPr/>
            </p:nvCxnSpPr>
            <p:spPr>
              <a:xfrm flipV="1">
                <a:off x="4902363" y="3199583"/>
                <a:ext cx="0" cy="1982935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4418903" y="3961739"/>
                <a:ext cx="0" cy="1220779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0800000">
                <a:off x="4418903" y="5182518"/>
                <a:ext cx="483460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6000" smtClean="0">
                <a:solidFill>
                  <a:schemeClr val="bg1"/>
                </a:solidFill>
              </a:rPr>
              <a:t>	 Univariate Analyses</a:t>
            </a:r>
          </a:p>
        </p:txBody>
      </p:sp>
      <p:sp>
        <p:nvSpPr>
          <p:cNvPr id="50178" name="Text Box 3"/>
          <p:cNvSpPr txBox="1">
            <a:spLocks noChangeArrowheads="1"/>
          </p:cNvSpPr>
          <p:nvPr/>
        </p:nvSpPr>
        <p:spPr bwMode="auto">
          <a:xfrm>
            <a:off x="101600" y="1196975"/>
            <a:ext cx="89916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chemeClr val="bg1"/>
                </a:solidFill>
              </a:rPr>
              <a:t>Identify differences in sample population means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sensitive to distribution shape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parametric = assumes normality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error in Y, not in X  (Y = mX + error)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optimal for long data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assumed independence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false discovery rate (FDR)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50179" name="Group 4"/>
          <p:cNvGrpSpPr>
            <a:grpSpLocks/>
          </p:cNvGrpSpPr>
          <p:nvPr/>
        </p:nvGrpSpPr>
        <p:grpSpPr bwMode="auto">
          <a:xfrm>
            <a:off x="6172200" y="4191000"/>
            <a:ext cx="304800" cy="2286000"/>
            <a:chOff x="2832" y="864"/>
            <a:chExt cx="300" cy="1440"/>
          </a:xfrm>
        </p:grpSpPr>
        <p:sp>
          <p:nvSpPr>
            <p:cNvPr id="50238" name="Rectangle 5"/>
            <p:cNvSpPr>
              <a:spLocks noChangeArrowheads="1"/>
            </p:cNvSpPr>
            <p:nvPr/>
          </p:nvSpPr>
          <p:spPr bwMode="auto">
            <a:xfrm>
              <a:off x="2832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9" name="Rectangle 6"/>
            <p:cNvSpPr>
              <a:spLocks noChangeArrowheads="1"/>
            </p:cNvSpPr>
            <p:nvPr/>
          </p:nvSpPr>
          <p:spPr bwMode="auto">
            <a:xfrm>
              <a:off x="2988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0" name="Group 7"/>
          <p:cNvGrpSpPr>
            <a:grpSpLocks/>
          </p:cNvGrpSpPr>
          <p:nvPr/>
        </p:nvGrpSpPr>
        <p:grpSpPr bwMode="auto">
          <a:xfrm>
            <a:off x="6477000" y="4191000"/>
            <a:ext cx="304800" cy="2286000"/>
            <a:chOff x="2832" y="864"/>
            <a:chExt cx="300" cy="1440"/>
          </a:xfrm>
        </p:grpSpPr>
        <p:sp>
          <p:nvSpPr>
            <p:cNvPr id="50236" name="Rectangle 8"/>
            <p:cNvSpPr>
              <a:spLocks noChangeArrowheads="1"/>
            </p:cNvSpPr>
            <p:nvPr/>
          </p:nvSpPr>
          <p:spPr bwMode="auto">
            <a:xfrm>
              <a:off x="2832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7" name="Rectangle 9"/>
            <p:cNvSpPr>
              <a:spLocks noChangeArrowheads="1"/>
            </p:cNvSpPr>
            <p:nvPr/>
          </p:nvSpPr>
          <p:spPr bwMode="auto">
            <a:xfrm>
              <a:off x="2988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1" name="Text Box 22"/>
          <p:cNvSpPr txBox="1">
            <a:spLocks noChangeArrowheads="1"/>
          </p:cNvSpPr>
          <p:nvPr/>
        </p:nvSpPr>
        <p:spPr bwMode="auto">
          <a:xfrm>
            <a:off x="5181600" y="502920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long</a:t>
            </a:r>
          </a:p>
        </p:txBody>
      </p:sp>
      <p:grpSp>
        <p:nvGrpSpPr>
          <p:cNvPr id="50182" name="Group 52"/>
          <p:cNvGrpSpPr>
            <a:grpSpLocks/>
          </p:cNvGrpSpPr>
          <p:nvPr/>
        </p:nvGrpSpPr>
        <p:grpSpPr bwMode="auto">
          <a:xfrm>
            <a:off x="7315200" y="4114800"/>
            <a:ext cx="1295400" cy="1333500"/>
            <a:chOff x="3840" y="2400"/>
            <a:chExt cx="816" cy="840"/>
          </a:xfrm>
        </p:grpSpPr>
        <p:grpSp>
          <p:nvGrpSpPr>
            <p:cNvPr id="50223" name="Group 10"/>
            <p:cNvGrpSpPr>
              <a:grpSpLocks/>
            </p:cNvGrpSpPr>
            <p:nvPr/>
          </p:nvGrpSpPr>
          <p:grpSpPr bwMode="auto">
            <a:xfrm>
              <a:off x="3888" y="2808"/>
              <a:ext cx="192" cy="432"/>
              <a:chOff x="2832" y="864"/>
              <a:chExt cx="300" cy="1440"/>
            </a:xfrm>
          </p:grpSpPr>
          <p:sp>
            <p:nvSpPr>
              <p:cNvPr id="50234" name="Rectangle 11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5" name="Rectangle 12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24" name="Group 13"/>
            <p:cNvGrpSpPr>
              <a:grpSpLocks/>
            </p:cNvGrpSpPr>
            <p:nvPr/>
          </p:nvGrpSpPr>
          <p:grpSpPr bwMode="auto">
            <a:xfrm>
              <a:off x="4080" y="2808"/>
              <a:ext cx="192" cy="432"/>
              <a:chOff x="2832" y="864"/>
              <a:chExt cx="300" cy="1440"/>
            </a:xfrm>
          </p:grpSpPr>
          <p:sp>
            <p:nvSpPr>
              <p:cNvPr id="50232" name="Rectangle 14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3" name="Rectangle 15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25" name="Group 16"/>
            <p:cNvGrpSpPr>
              <a:grpSpLocks/>
            </p:cNvGrpSpPr>
            <p:nvPr/>
          </p:nvGrpSpPr>
          <p:grpSpPr bwMode="auto">
            <a:xfrm>
              <a:off x="4272" y="2808"/>
              <a:ext cx="192" cy="432"/>
              <a:chOff x="2832" y="864"/>
              <a:chExt cx="300" cy="1440"/>
            </a:xfrm>
          </p:grpSpPr>
          <p:sp>
            <p:nvSpPr>
              <p:cNvPr id="50230" name="Rectangle 17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1" name="Rectangle 18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26" name="Group 19"/>
            <p:cNvGrpSpPr>
              <a:grpSpLocks/>
            </p:cNvGrpSpPr>
            <p:nvPr/>
          </p:nvGrpSpPr>
          <p:grpSpPr bwMode="auto">
            <a:xfrm>
              <a:off x="4464" y="2808"/>
              <a:ext cx="192" cy="432"/>
              <a:chOff x="2832" y="864"/>
              <a:chExt cx="300" cy="1440"/>
            </a:xfrm>
          </p:grpSpPr>
          <p:sp>
            <p:nvSpPr>
              <p:cNvPr id="50228" name="Rectangle 20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9" name="Rectangle 21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227" name="Text Box 23"/>
            <p:cNvSpPr txBox="1">
              <a:spLocks noChangeArrowheads="1"/>
            </p:cNvSpPr>
            <p:nvPr/>
          </p:nvSpPr>
          <p:spPr bwMode="auto">
            <a:xfrm>
              <a:off x="3840" y="2400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wide</a:t>
              </a:r>
            </a:p>
          </p:txBody>
        </p:sp>
      </p:grpSp>
      <p:grpSp>
        <p:nvGrpSpPr>
          <p:cNvPr id="50183" name="Group 53"/>
          <p:cNvGrpSpPr>
            <a:grpSpLocks/>
          </p:cNvGrpSpPr>
          <p:nvPr/>
        </p:nvGrpSpPr>
        <p:grpSpPr bwMode="auto">
          <a:xfrm>
            <a:off x="6858000" y="5410200"/>
            <a:ext cx="2133600" cy="793750"/>
            <a:chOff x="3984" y="3532"/>
            <a:chExt cx="1344" cy="500"/>
          </a:xfrm>
        </p:grpSpPr>
        <p:sp>
          <p:nvSpPr>
            <p:cNvPr id="50195" name="Text Box 24"/>
            <p:cNvSpPr txBox="1">
              <a:spLocks noChangeArrowheads="1"/>
            </p:cNvSpPr>
            <p:nvPr/>
          </p:nvSpPr>
          <p:spPr bwMode="auto">
            <a:xfrm>
              <a:off x="3984" y="3532"/>
              <a:ext cx="134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n-of-one</a:t>
              </a:r>
            </a:p>
          </p:txBody>
        </p:sp>
        <p:grpSp>
          <p:nvGrpSpPr>
            <p:cNvPr id="50196" name="Group 25"/>
            <p:cNvGrpSpPr>
              <a:grpSpLocks/>
            </p:cNvGrpSpPr>
            <p:nvPr/>
          </p:nvGrpSpPr>
          <p:grpSpPr bwMode="auto">
            <a:xfrm>
              <a:off x="4032" y="3936"/>
              <a:ext cx="144" cy="96"/>
              <a:chOff x="2832" y="864"/>
              <a:chExt cx="300" cy="1440"/>
            </a:xfrm>
          </p:grpSpPr>
          <p:sp>
            <p:nvSpPr>
              <p:cNvPr id="50221" name="Rectangle 26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2" name="Rectangle 27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7" name="Group 28"/>
            <p:cNvGrpSpPr>
              <a:grpSpLocks/>
            </p:cNvGrpSpPr>
            <p:nvPr/>
          </p:nvGrpSpPr>
          <p:grpSpPr bwMode="auto">
            <a:xfrm>
              <a:off x="4176" y="3936"/>
              <a:ext cx="144" cy="96"/>
              <a:chOff x="2832" y="864"/>
              <a:chExt cx="300" cy="1440"/>
            </a:xfrm>
          </p:grpSpPr>
          <p:sp>
            <p:nvSpPr>
              <p:cNvPr id="50219" name="Rectangle 29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0" name="Rectangle 30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8" name="Group 31"/>
            <p:cNvGrpSpPr>
              <a:grpSpLocks/>
            </p:cNvGrpSpPr>
            <p:nvPr/>
          </p:nvGrpSpPr>
          <p:grpSpPr bwMode="auto">
            <a:xfrm>
              <a:off x="4320" y="3936"/>
              <a:ext cx="144" cy="96"/>
              <a:chOff x="2832" y="864"/>
              <a:chExt cx="300" cy="1440"/>
            </a:xfrm>
          </p:grpSpPr>
          <p:sp>
            <p:nvSpPr>
              <p:cNvPr id="50217" name="Rectangle 32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8" name="Rectangle 33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9" name="Group 34"/>
            <p:cNvGrpSpPr>
              <a:grpSpLocks/>
            </p:cNvGrpSpPr>
            <p:nvPr/>
          </p:nvGrpSpPr>
          <p:grpSpPr bwMode="auto">
            <a:xfrm>
              <a:off x="4464" y="3936"/>
              <a:ext cx="144" cy="96"/>
              <a:chOff x="2832" y="864"/>
              <a:chExt cx="300" cy="1440"/>
            </a:xfrm>
          </p:grpSpPr>
          <p:sp>
            <p:nvSpPr>
              <p:cNvPr id="50215" name="Rectangle 35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6" name="Rectangle 36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0" name="Group 37"/>
            <p:cNvGrpSpPr>
              <a:grpSpLocks/>
            </p:cNvGrpSpPr>
            <p:nvPr/>
          </p:nvGrpSpPr>
          <p:grpSpPr bwMode="auto">
            <a:xfrm>
              <a:off x="4608" y="3936"/>
              <a:ext cx="144" cy="96"/>
              <a:chOff x="2832" y="864"/>
              <a:chExt cx="300" cy="1440"/>
            </a:xfrm>
          </p:grpSpPr>
          <p:sp>
            <p:nvSpPr>
              <p:cNvPr id="50213" name="Rectangle 38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4" name="Rectangle 39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1" name="Group 40"/>
            <p:cNvGrpSpPr>
              <a:grpSpLocks/>
            </p:cNvGrpSpPr>
            <p:nvPr/>
          </p:nvGrpSpPr>
          <p:grpSpPr bwMode="auto">
            <a:xfrm>
              <a:off x="4752" y="3936"/>
              <a:ext cx="144" cy="96"/>
              <a:chOff x="2832" y="864"/>
              <a:chExt cx="300" cy="1440"/>
            </a:xfrm>
          </p:grpSpPr>
          <p:sp>
            <p:nvSpPr>
              <p:cNvPr id="50211" name="Rectangle 41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2" name="Rectangle 42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2" name="Group 43"/>
            <p:cNvGrpSpPr>
              <a:grpSpLocks/>
            </p:cNvGrpSpPr>
            <p:nvPr/>
          </p:nvGrpSpPr>
          <p:grpSpPr bwMode="auto">
            <a:xfrm>
              <a:off x="4896" y="3936"/>
              <a:ext cx="144" cy="96"/>
              <a:chOff x="2832" y="864"/>
              <a:chExt cx="300" cy="1440"/>
            </a:xfrm>
          </p:grpSpPr>
          <p:sp>
            <p:nvSpPr>
              <p:cNvPr id="50209" name="Rectangle 44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0" name="Rectangle 45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3" name="Group 46"/>
            <p:cNvGrpSpPr>
              <a:grpSpLocks/>
            </p:cNvGrpSpPr>
            <p:nvPr/>
          </p:nvGrpSpPr>
          <p:grpSpPr bwMode="auto">
            <a:xfrm>
              <a:off x="5040" y="3936"/>
              <a:ext cx="144" cy="96"/>
              <a:chOff x="2832" y="864"/>
              <a:chExt cx="300" cy="1440"/>
            </a:xfrm>
          </p:grpSpPr>
          <p:sp>
            <p:nvSpPr>
              <p:cNvPr id="50207" name="Rectangle 47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8" name="Rectangle 48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4" name="Group 49"/>
            <p:cNvGrpSpPr>
              <a:grpSpLocks/>
            </p:cNvGrpSpPr>
            <p:nvPr/>
          </p:nvGrpSpPr>
          <p:grpSpPr bwMode="auto">
            <a:xfrm>
              <a:off x="5184" y="3936"/>
              <a:ext cx="144" cy="96"/>
              <a:chOff x="2832" y="864"/>
              <a:chExt cx="300" cy="1440"/>
            </a:xfrm>
          </p:grpSpPr>
          <p:sp>
            <p:nvSpPr>
              <p:cNvPr id="50205" name="Rectangle 50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6" name="Rectangle 51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0184" name="Group 54"/>
          <p:cNvGrpSpPr>
            <a:grpSpLocks/>
          </p:cNvGrpSpPr>
          <p:nvPr/>
        </p:nvGrpSpPr>
        <p:grpSpPr bwMode="auto">
          <a:xfrm>
            <a:off x="6202363" y="1755775"/>
            <a:ext cx="2741612" cy="2506663"/>
            <a:chOff x="3352800" y="852656"/>
            <a:chExt cx="2427370" cy="2258666"/>
          </a:xfrm>
        </p:grpSpPr>
        <p:grpSp>
          <p:nvGrpSpPr>
            <p:cNvPr id="50185" name="Group 55"/>
            <p:cNvGrpSpPr>
              <a:grpSpLocks/>
            </p:cNvGrpSpPr>
            <p:nvPr/>
          </p:nvGrpSpPr>
          <p:grpSpPr bwMode="auto">
            <a:xfrm>
              <a:off x="4144119" y="1522096"/>
              <a:ext cx="1636051" cy="1589226"/>
              <a:chOff x="6453470" y="800269"/>
              <a:chExt cx="1636051" cy="1589226"/>
            </a:xfrm>
          </p:grpSpPr>
          <p:pic>
            <p:nvPicPr>
              <p:cNvPr id="50191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629400" y="800269"/>
                <a:ext cx="1460121" cy="1589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3" name="Straight Connector 62"/>
              <p:cNvCxnSpPr/>
              <p:nvPr/>
            </p:nvCxnSpPr>
            <p:spPr>
              <a:xfrm>
                <a:off x="6454877" y="1803014"/>
                <a:ext cx="238942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6453471" y="1456848"/>
                <a:ext cx="996529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475960" y="1456848"/>
                <a:ext cx="0" cy="346167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186" name="Group 56"/>
            <p:cNvGrpSpPr>
              <a:grpSpLocks/>
            </p:cNvGrpSpPr>
            <p:nvPr/>
          </p:nvGrpSpPr>
          <p:grpSpPr bwMode="auto">
            <a:xfrm>
              <a:off x="3352800" y="852656"/>
              <a:ext cx="1164212" cy="1318273"/>
              <a:chOff x="3705225" y="3139762"/>
              <a:chExt cx="1733550" cy="2041838"/>
            </a:xfrm>
          </p:grpSpPr>
          <p:pic>
            <p:nvPicPr>
              <p:cNvPr id="50187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705225" y="3139762"/>
                <a:ext cx="173355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59" name="Straight Connector 58"/>
              <p:cNvCxnSpPr/>
              <p:nvPr/>
            </p:nvCxnSpPr>
            <p:spPr>
              <a:xfrm flipV="1">
                <a:off x="4902363" y="3199583"/>
                <a:ext cx="0" cy="1982935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4418903" y="3961739"/>
                <a:ext cx="0" cy="1220779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10800000">
                <a:off x="4418903" y="5182518"/>
                <a:ext cx="483460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44463" y="1196975"/>
            <a:ext cx="8991600" cy="4940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Type </a:t>
            </a:r>
            <a:r>
              <a:rPr lang="en-US" sz="2400" b="1" dirty="0">
                <a:solidFill>
                  <a:schemeClr val="bg1"/>
                </a:solidFill>
              </a:rPr>
              <a:t>I Error: False Positives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Type II Error: False Negatives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Type I risk =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1-(1-p.value)</a:t>
            </a:r>
            <a:r>
              <a:rPr lang="en-US" sz="2400" b="1" baseline="30000" dirty="0">
                <a:solidFill>
                  <a:schemeClr val="bg1"/>
                </a:solidFill>
              </a:rPr>
              <a:t>m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bg1"/>
                </a:solidFill>
              </a:rPr>
              <a:t>m = number of variables </a:t>
            </a:r>
            <a:r>
              <a:rPr lang="en-US" sz="2400" b="1" dirty="0" smtClean="0">
                <a:solidFill>
                  <a:schemeClr val="bg1"/>
                </a:solidFill>
              </a:rPr>
              <a:t>tested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FDR correction</a:t>
            </a: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p-value adjustment or estimate of FDR (</a:t>
            </a:r>
            <a:r>
              <a:rPr lang="en-US" sz="2400" b="1" dirty="0" err="1" smtClean="0">
                <a:solidFill>
                  <a:schemeClr val="bg1"/>
                </a:solidFill>
              </a:rPr>
              <a:t>Fdr</a:t>
            </a:r>
            <a:r>
              <a:rPr lang="en-US" sz="2400" b="1" dirty="0" smtClean="0">
                <a:solidFill>
                  <a:schemeClr val="bg1"/>
                </a:solidFill>
              </a:rPr>
              <a:t>, q-value)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1202" name="Picture 2" descr="Clipboard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3363" y="2743200"/>
            <a:ext cx="2789237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5000" smtClean="0">
                <a:solidFill>
                  <a:schemeClr val="bg1"/>
                </a:solidFill>
              </a:rPr>
              <a:t>	 False Discovery Rate (FDR)</a:t>
            </a:r>
          </a:p>
        </p:txBody>
      </p:sp>
      <p:pic>
        <p:nvPicPr>
          <p:cNvPr id="5120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1375" y="1143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1363" y="5676900"/>
            <a:ext cx="4440237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Text Box 7"/>
          <p:cNvSpPr txBox="1">
            <a:spLocks noChangeArrowheads="1"/>
          </p:cNvSpPr>
          <p:nvPr/>
        </p:nvSpPr>
        <p:spPr bwMode="auto">
          <a:xfrm>
            <a:off x="5260975" y="5940425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1"/>
                </a:solidFill>
              </a:rPr>
              <a:t>Bioinformatics (2008) 24 (12):1461-1462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 noChangeArrowheads="1"/>
          </p:cNvPicPr>
          <p:nvPr/>
        </p:nvPicPr>
        <p:blipFill>
          <a:blip r:embed="rId2"/>
          <a:srcRect t="8928"/>
          <a:stretch>
            <a:fillRect/>
          </a:stretch>
        </p:blipFill>
        <p:spPr bwMode="auto">
          <a:xfrm>
            <a:off x="2151063" y="3690938"/>
            <a:ext cx="3563937" cy="324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sz="3600" b="1" smtClean="0">
                <a:solidFill>
                  <a:schemeClr val="bg1"/>
                </a:solidFill>
                <a:ea typeface="ＭＳ Ｐゴシック" pitchFamily="34" charset="-128"/>
              </a:rPr>
              <a:t>Statistical Analysis: achieving ‘significance’</a:t>
            </a: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0" y="1252538"/>
            <a:ext cx="9144000" cy="32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        significance level (α) and power (1-β</a:t>
            </a:r>
            <a:r>
              <a:rPr lang="en-US" sz="1800">
                <a:ea typeface="ＭＳ Ｐゴシック" pitchFamily="34" charset="-128"/>
              </a:rPr>
              <a:t> </a:t>
            </a: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)</a:t>
            </a: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					</a:t>
            </a: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				                   effect size (standardized difference in means) </a:t>
            </a: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           sample size (n)</a:t>
            </a:r>
            <a:r>
              <a:rPr lang="en-US" sz="1800">
                <a:ea typeface="ＭＳ Ｐゴシック" pitchFamily="34" charset="-128"/>
              </a:rPr>
              <a:t> </a:t>
            </a: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05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2166938"/>
            <a:ext cx="1033463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2166938"/>
            <a:ext cx="1033463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662613" y="3962400"/>
            <a:ext cx="3328987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Power analyses can be used to optimize future experiments given preliminary data</a:t>
            </a: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Example: use experimentally derived (or literature estimated) effect sizes, desired p-value (alpha) and power (beta) to calculate the optimal number of samples per group</a:t>
            </a:r>
          </a:p>
        </p:txBody>
      </p:sp>
      <p:sp>
        <p:nvSpPr>
          <p:cNvPr id="52232" name="Rectangle 2"/>
          <p:cNvSpPr txBox="1">
            <a:spLocks noChangeArrowheads="1"/>
          </p:cNvSpPr>
          <p:nvPr/>
        </p:nvSpPr>
        <p:spPr bwMode="auto">
          <a:xfrm>
            <a:off x="152400" y="5410200"/>
            <a:ext cx="1828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</a:t>
            </a:r>
          </a:p>
          <a:p>
            <a:r>
              <a:rPr lang="en-US" sz="2600" b="1">
                <a:solidFill>
                  <a:srgbClr val="FF0000"/>
                </a:solidFill>
              </a:rPr>
              <a:t>2-statistical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 kern="1200" dirty="0">
                <a:solidFill>
                  <a:srgbClr val="FF0000"/>
                </a:solidFill>
                <a:ea typeface="ＭＳ Ｐゴシック" charset="0"/>
              </a:rPr>
              <a:t>Outlier</a:t>
            </a:r>
            <a:r>
              <a:rPr lang="en-US" b="1" kern="1200" dirty="0">
                <a:solidFill>
                  <a:schemeClr val="bg1"/>
                </a:solidFill>
                <a:ea typeface="ＭＳ Ｐゴシック" charset="0"/>
              </a:rPr>
              <a:t> Detection</a:t>
            </a:r>
          </a:p>
        </p:txBody>
      </p:sp>
      <p:sp>
        <p:nvSpPr>
          <p:cNvPr id="53250" name="Text Box 4"/>
          <p:cNvSpPr txBox="1">
            <a:spLocks noChangeArrowheads="1"/>
          </p:cNvSpPr>
          <p:nvPr/>
        </p:nvSpPr>
        <p:spPr bwMode="auto">
          <a:xfrm>
            <a:off x="-304800" y="1219200"/>
            <a:ext cx="3429000" cy="527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lvl="1" indent="-285750"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1 variable (univariate)</a:t>
            </a:r>
          </a:p>
          <a:p>
            <a:pPr marL="742950" lvl="1" indent="-285750">
              <a:spcBef>
                <a:spcPct val="50000"/>
              </a:spcBef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2 variables (bivariate)</a:t>
            </a: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  <a:ea typeface="ＭＳ Ｐゴシック" pitchFamily="34" charset="-128"/>
              </a:rPr>
              <a:t>&gt;2 variables (multivariate)</a:t>
            </a: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8238" y="1046163"/>
            <a:ext cx="378936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505200"/>
            <a:ext cx="2968625" cy="296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502025"/>
            <a:ext cx="2971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7315200" y="25146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454775" y="3968750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4"/>
          <p:cNvSpPr txBox="1">
            <a:spLocks noChangeArrowheads="1"/>
          </p:cNvSpPr>
          <p:nvPr/>
        </p:nvSpPr>
        <p:spPr bwMode="auto">
          <a:xfrm>
            <a:off x="152400" y="1143000"/>
            <a:ext cx="8763000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		bivariate 	          vs. 		</a:t>
            </a:r>
          </a:p>
          <a:p>
            <a:pPr marL="0" lvl="1">
              <a:spcBef>
                <a:spcPct val="50000"/>
              </a:spcBef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						  multivariate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851025"/>
            <a:ext cx="44767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endParaRPr lang="en-US" sz="280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6650" y="2660650"/>
            <a:ext cx="4197350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endParaRPr lang="en-US" sz="2800">
              <a:solidFill>
                <a:schemeClr val="bg1"/>
              </a:solidFill>
              <a:ea typeface="ＭＳ Ｐゴシック" pitchFamily="34" charset="-128"/>
            </a:endParaRPr>
          </a:p>
        </p:txBody>
      </p:sp>
      <p:grpSp>
        <p:nvGrpSpPr>
          <p:cNvPr id="22554" name="Group 26"/>
          <p:cNvGrpSpPr>
            <a:grpSpLocks/>
          </p:cNvGrpSpPr>
          <p:nvPr/>
        </p:nvGrpSpPr>
        <p:grpSpPr bwMode="auto">
          <a:xfrm>
            <a:off x="328613" y="2878138"/>
            <a:ext cx="7434262" cy="2520950"/>
            <a:chOff x="207" y="1813"/>
            <a:chExt cx="4683" cy="158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1524" y="1813"/>
              <a:ext cx="0" cy="245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890" y="3043"/>
              <a:ext cx="0" cy="250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07" y="3401"/>
              <a:ext cx="288" cy="0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279" name="TextBox 10"/>
          <p:cNvSpPr txBox="1">
            <a:spLocks noChangeArrowheads="1"/>
          </p:cNvSpPr>
          <p:nvPr/>
        </p:nvSpPr>
        <p:spPr bwMode="auto">
          <a:xfrm>
            <a:off x="685800" y="5119688"/>
            <a:ext cx="41719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ea typeface="ＭＳ Ｐゴシック" pitchFamily="34" charset="-128"/>
              </a:rPr>
              <a:t>mixed up samples</a:t>
            </a:r>
          </a:p>
        </p:txBody>
      </p:sp>
      <p:grpSp>
        <p:nvGrpSpPr>
          <p:cNvPr id="22555" name="Group 27"/>
          <p:cNvGrpSpPr>
            <a:grpSpLocks/>
          </p:cNvGrpSpPr>
          <p:nvPr/>
        </p:nvGrpSpPr>
        <p:grpSpPr bwMode="auto">
          <a:xfrm>
            <a:off x="328613" y="2743200"/>
            <a:ext cx="8280400" cy="2833688"/>
            <a:chOff x="207" y="1728"/>
            <a:chExt cx="5216" cy="1785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2575" y="1728"/>
              <a:ext cx="281" cy="85"/>
            </a:xfrm>
            <a:prstGeom prst="straightConnector1">
              <a:avLst/>
            </a:prstGeom>
            <a:ln w="44450">
              <a:solidFill>
                <a:srgbClr val="33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142" y="3142"/>
              <a:ext cx="281" cy="0"/>
            </a:xfrm>
            <a:prstGeom prst="straightConnector1">
              <a:avLst/>
            </a:prstGeom>
            <a:ln w="44450">
              <a:solidFill>
                <a:srgbClr val="33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07" y="3513"/>
              <a:ext cx="288" cy="0"/>
            </a:xfrm>
            <a:prstGeom prst="straightConnector1">
              <a:avLst/>
            </a:prstGeom>
            <a:ln w="44450">
              <a:solidFill>
                <a:srgbClr val="33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281" name="TextBox 30"/>
          <p:cNvSpPr txBox="1">
            <a:spLocks noChangeArrowheads="1"/>
          </p:cNvSpPr>
          <p:nvPr/>
        </p:nvSpPr>
        <p:spPr bwMode="auto">
          <a:xfrm>
            <a:off x="685800" y="4648200"/>
            <a:ext cx="41719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ea typeface="ＭＳ Ｐゴシック" pitchFamily="34" charset="-128"/>
              </a:rPr>
              <a:t>outliers?</a:t>
            </a:r>
          </a:p>
        </p:txBody>
      </p:sp>
      <p:grpSp>
        <p:nvGrpSpPr>
          <p:cNvPr id="22553" name="Group 25"/>
          <p:cNvGrpSpPr>
            <a:grpSpLocks/>
          </p:cNvGrpSpPr>
          <p:nvPr/>
        </p:nvGrpSpPr>
        <p:grpSpPr bwMode="auto">
          <a:xfrm>
            <a:off x="328613" y="2133600"/>
            <a:ext cx="6784975" cy="3324225"/>
            <a:chOff x="207" y="1344"/>
            <a:chExt cx="4274" cy="2094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07" y="3138"/>
              <a:ext cx="273" cy="0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78" y="1344"/>
              <a:ext cx="0" cy="178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885" y="2653"/>
              <a:ext cx="0" cy="169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101" y="2231"/>
              <a:ext cx="96" cy="103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 rot="1649020">
              <a:off x="4193" y="2597"/>
              <a:ext cx="288" cy="841"/>
            </a:xfrm>
            <a:prstGeom prst="ellipse">
              <a:avLst/>
            </a:prstGeom>
            <a:noFill/>
            <a:ln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2800"/>
            </a:p>
          </p:txBody>
        </p:sp>
      </p:grpSp>
      <p:sp>
        <p:nvSpPr>
          <p:cNvPr id="54283" name="TextBox 10"/>
          <p:cNvSpPr txBox="1">
            <a:spLocks noChangeArrowheads="1"/>
          </p:cNvSpPr>
          <p:nvPr/>
        </p:nvSpPr>
        <p:spPr bwMode="auto">
          <a:xfrm>
            <a:off x="1219200" y="1506538"/>
            <a:ext cx="30924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(scatter plot)</a:t>
            </a:r>
          </a:p>
        </p:txBody>
      </p:sp>
      <p:sp>
        <p:nvSpPr>
          <p:cNvPr id="54284" name="TextBox 10"/>
          <p:cNvSpPr txBox="1">
            <a:spLocks noChangeArrowheads="1"/>
          </p:cNvSpPr>
          <p:nvPr/>
        </p:nvSpPr>
        <p:spPr bwMode="auto">
          <a:xfrm>
            <a:off x="5410200" y="2270125"/>
            <a:ext cx="29003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(PCA scores plot)</a:t>
            </a:r>
          </a:p>
        </p:txBody>
      </p:sp>
      <p:sp>
        <p:nvSpPr>
          <p:cNvPr id="54285" name="Rectangle 2"/>
          <p:cNvSpPr txBox="1">
            <a:spLocks noChangeArrowheads="1"/>
          </p:cNvSpPr>
          <p:nvPr/>
        </p:nvSpPr>
        <p:spPr bwMode="auto">
          <a:xfrm>
            <a:off x="-9525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rgbClr val="FF66FF"/>
                </a:solidFill>
                <a:ea typeface="ＭＳ Ｐゴシック" pitchFamily="34" charset="-128"/>
              </a:rPr>
              <a:t>Outlier</a:t>
            </a:r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2400" y="3962400"/>
            <a:ext cx="5916613" cy="2430463"/>
            <a:chOff x="152400" y="3962400"/>
            <a:chExt cx="5916613" cy="2430463"/>
          </a:xfrm>
        </p:grpSpPr>
        <p:grpSp>
          <p:nvGrpSpPr>
            <p:cNvPr id="55307" name="Group 21"/>
            <p:cNvGrpSpPr>
              <a:grpSpLocks/>
            </p:cNvGrpSpPr>
            <p:nvPr/>
          </p:nvGrpSpPr>
          <p:grpSpPr bwMode="auto">
            <a:xfrm rot="-5400000">
              <a:off x="3279775" y="3603625"/>
              <a:ext cx="2430463" cy="3148013"/>
              <a:chOff x="3441646" y="3607593"/>
              <a:chExt cx="2430463" cy="3148013"/>
            </a:xfrm>
          </p:grpSpPr>
          <p:pic>
            <p:nvPicPr>
              <p:cNvPr id="55309" name="Picture 9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41646" y="3607593"/>
                <a:ext cx="2430463" cy="3148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>
                <a:off x="4762445" y="4809331"/>
                <a:ext cx="174625" cy="20955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002159" y="5182393"/>
                <a:ext cx="228600" cy="22860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4341758" y="4256881"/>
                <a:ext cx="352425" cy="40005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360808" y="5639593"/>
                <a:ext cx="592137" cy="38100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241746" y="4885531"/>
                <a:ext cx="0" cy="61595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308" name="Text Box 37"/>
            <p:cNvSpPr txBox="1">
              <a:spLocks noChangeArrowheads="1"/>
            </p:cNvSpPr>
            <p:nvPr/>
          </p:nvSpPr>
          <p:spPr bwMode="auto">
            <a:xfrm>
              <a:off x="152400" y="4186238"/>
              <a:ext cx="3113088" cy="157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chemeClr val="bg1"/>
                  </a:solidFill>
                  <a:ea typeface="ＭＳ Ｐゴシック" pitchFamily="34" charset="-128"/>
                </a:rPr>
                <a:t>Principal Component Analysis (PCA) of </a:t>
              </a:r>
              <a:r>
                <a:rPr lang="en-US" sz="2400" b="1">
                  <a:solidFill>
                    <a:srgbClr val="3399FF"/>
                  </a:solidFill>
                  <a:ea typeface="ＭＳ Ｐゴシック" pitchFamily="34" charset="-128"/>
                </a:rPr>
                <a:t>all analytes,</a:t>
              </a:r>
              <a:r>
                <a:rPr lang="en-US" sz="2400" b="1">
                  <a:solidFill>
                    <a:schemeClr val="bg1"/>
                  </a:solidFill>
                  <a:ea typeface="ＭＳ Ｐゴシック" pitchFamily="34" charset="-128"/>
                </a:rPr>
                <a:t> showing </a:t>
              </a:r>
              <a:r>
                <a:rPr lang="en-US" sz="2400" b="1">
                  <a:solidFill>
                    <a:srgbClr val="00FF99"/>
                  </a:solidFill>
                  <a:ea typeface="ＭＳ Ｐゴシック" pitchFamily="34" charset="-128"/>
                </a:rPr>
                <a:t>QC sample  </a:t>
              </a:r>
              <a:r>
                <a:rPr lang="en-US" sz="2400" b="1">
                  <a:solidFill>
                    <a:schemeClr val="bg1"/>
                  </a:solidFill>
                  <a:ea typeface="ＭＳ Ｐゴシック" pitchFamily="34" charset="-128"/>
                </a:rPr>
                <a:t>scores</a:t>
              </a:r>
              <a:endParaRPr lang="en-US" sz="1800" b="1">
                <a:solidFill>
                  <a:srgbClr val="3399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150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 kern="1200" dirty="0" smtClean="0">
                <a:solidFill>
                  <a:schemeClr val="bg1"/>
                </a:solidFill>
                <a:ea typeface="ＭＳ Ｐゴシック" charset="0"/>
              </a:rPr>
              <a:t>Batch Effects</a:t>
            </a:r>
            <a:endParaRPr lang="en-US" b="1" kern="1200" dirty="0">
              <a:solidFill>
                <a:schemeClr val="bg1"/>
              </a:solidFill>
              <a:ea typeface="ＭＳ Ｐゴシック" charset="0"/>
            </a:endParaRPr>
          </a:p>
        </p:txBody>
      </p:sp>
      <p:pic>
        <p:nvPicPr>
          <p:cNvPr id="55299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143000"/>
            <a:ext cx="65532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0" y="742950"/>
            <a:ext cx="914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Drift in </a:t>
            </a:r>
            <a:r>
              <a:rPr lang="en-US" sz="1800" b="1">
                <a:solidFill>
                  <a:srgbClr val="00FF99"/>
                </a:solidFill>
                <a:ea typeface="ＭＳ Ｐゴシック" pitchFamily="34" charset="-128"/>
              </a:rPr>
              <a:t>&gt;400 replicated measurements </a:t>
            </a: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across &gt;100 analytical batches for a </a:t>
            </a:r>
            <a:r>
              <a:rPr lang="en-US" sz="1800" b="1">
                <a:solidFill>
                  <a:srgbClr val="3399FF"/>
                </a:solidFill>
                <a:ea typeface="ＭＳ Ｐゴシック" pitchFamily="34" charset="-128"/>
              </a:rPr>
              <a:t>single analyte</a:t>
            </a:r>
          </a:p>
        </p:txBody>
      </p:sp>
      <p:sp>
        <p:nvSpPr>
          <p:cNvPr id="55301" name="Text Box 37"/>
          <p:cNvSpPr txBox="1">
            <a:spLocks noChangeArrowheads="1"/>
          </p:cNvSpPr>
          <p:nvPr/>
        </p:nvSpPr>
        <p:spPr bwMode="auto">
          <a:xfrm>
            <a:off x="3135313" y="3733800"/>
            <a:ext cx="2457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Acquisition batch </a:t>
            </a:r>
          </a:p>
        </p:txBody>
      </p:sp>
      <p:sp>
        <p:nvSpPr>
          <p:cNvPr id="55302" name="Text Box 37"/>
          <p:cNvSpPr txBox="1">
            <a:spLocks noChangeArrowheads="1"/>
          </p:cNvSpPr>
          <p:nvPr/>
        </p:nvSpPr>
        <p:spPr bwMode="auto">
          <a:xfrm rot="-5400000">
            <a:off x="-610393" y="2169319"/>
            <a:ext cx="198120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Abundance</a:t>
            </a:r>
            <a:endParaRPr lang="en-US" sz="1800" b="1">
              <a:solidFill>
                <a:srgbClr val="3399FF"/>
              </a:solidFill>
              <a:ea typeface="ＭＳ Ｐゴシック" pitchFamily="34" charset="-128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655638" y="3505200"/>
            <a:ext cx="6735762" cy="76200"/>
          </a:xfrm>
          <a:prstGeom prst="straightConnector1">
            <a:avLst/>
          </a:prstGeom>
          <a:ln w="63500">
            <a:solidFill>
              <a:srgbClr val="00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4" name="Text Box 37"/>
          <p:cNvSpPr txBox="1">
            <a:spLocks noChangeArrowheads="1"/>
          </p:cNvSpPr>
          <p:nvPr/>
        </p:nvSpPr>
        <p:spPr bwMode="auto">
          <a:xfrm>
            <a:off x="7315200" y="1828800"/>
            <a:ext cx="18288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  <a:ea typeface="ＭＳ Ｐゴシック" pitchFamily="34" charset="-128"/>
              </a:rPr>
              <a:t>QCs embedded among &gt;5,5000 samples (1:10) collected over 1.5 yrs</a:t>
            </a:r>
          </a:p>
        </p:txBody>
      </p:sp>
      <p:sp>
        <p:nvSpPr>
          <p:cNvPr id="19" name="Text Box 37"/>
          <p:cNvSpPr txBox="1">
            <a:spLocks noChangeArrowheads="1"/>
          </p:cNvSpPr>
          <p:nvPr/>
        </p:nvSpPr>
        <p:spPr bwMode="auto">
          <a:xfrm>
            <a:off x="6159500" y="4191000"/>
            <a:ext cx="29718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2400" b="1">
                <a:solidFill>
                  <a:srgbClr val="FF66FF"/>
                </a:solidFill>
                <a:ea typeface="ＭＳ Ｐゴシック" pitchFamily="34" charset="-128"/>
              </a:rPr>
              <a:t>If the biological effect size is less than the analytical variance then the experiment will incorrectly yield insignificant results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85800" y="1152525"/>
            <a:ext cx="0" cy="2455863"/>
          </a:xfrm>
          <a:prstGeom prst="straightConnector1">
            <a:avLst/>
          </a:prstGeom>
          <a:ln w="635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4"/>
          <p:cNvSpPr>
            <a:spLocks noChangeArrowheads="1"/>
          </p:cNvSpPr>
          <p:nvPr/>
        </p:nvSpPr>
        <p:spPr bwMode="auto">
          <a:xfrm>
            <a:off x="228600" y="914400"/>
            <a:ext cx="335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3399FF"/>
                </a:solidFill>
                <a:ea typeface="ＭＳ Ｐゴシック" pitchFamily="34" charset="-128"/>
              </a:rPr>
              <a:t>Analyte specific </a:t>
            </a:r>
            <a:r>
              <a:rPr lang="en-US" sz="2000" b="1">
                <a:solidFill>
                  <a:schemeClr val="bg1"/>
                </a:solidFill>
                <a:ea typeface="ＭＳ Ｐゴシック" pitchFamily="34" charset="-128"/>
              </a:rPr>
              <a:t>data quality overview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581400" y="920750"/>
            <a:ext cx="5181600" cy="4870450"/>
            <a:chOff x="3581400" y="920750"/>
            <a:chExt cx="5181600" cy="4870450"/>
          </a:xfrm>
        </p:grpSpPr>
        <p:pic>
          <p:nvPicPr>
            <p:cNvPr id="5736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81400" y="2743200"/>
              <a:ext cx="518160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62" name="Rectangle 4"/>
            <p:cNvSpPr>
              <a:spLocks noChangeArrowheads="1"/>
            </p:cNvSpPr>
            <p:nvPr/>
          </p:nvSpPr>
          <p:spPr bwMode="auto">
            <a:xfrm>
              <a:off x="3886200" y="920750"/>
              <a:ext cx="48006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>
                  <a:solidFill>
                    <a:srgbClr val="00FF99"/>
                  </a:solidFill>
                  <a:ea typeface="ＭＳ Ｐゴシック" pitchFamily="34" charset="-128"/>
                </a:rPr>
                <a:t>Sample specific </a:t>
              </a:r>
              <a:r>
                <a:rPr lang="en-US" sz="2000" b="1">
                  <a:solidFill>
                    <a:schemeClr val="bg1"/>
                  </a:solidFill>
                  <a:ea typeface="ＭＳ Ｐゴシック" pitchFamily="34" charset="-128"/>
                </a:rPr>
                <a:t>normalization can be used to estimate and remove </a:t>
              </a:r>
              <a:r>
                <a:rPr lang="en-US" sz="2000" b="1">
                  <a:solidFill>
                    <a:srgbClr val="3399FF"/>
                  </a:solidFill>
                  <a:ea typeface="ＭＳ Ｐゴシック" pitchFamily="34" charset="-128"/>
                </a:rPr>
                <a:t>analytical variance</a:t>
              </a: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114800" y="2173288"/>
              <a:ext cx="134461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cs typeface="+mn-cs"/>
                </a:rPr>
                <a:t>Raw Data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6269038" y="2190750"/>
              <a:ext cx="2286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cs typeface="+mn-cs"/>
                </a:rPr>
                <a:t>Normalized Data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772150" y="2212975"/>
              <a:ext cx="457200" cy="322263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7347" name="Group 1"/>
          <p:cNvGrpSpPr>
            <a:grpSpLocks/>
          </p:cNvGrpSpPr>
          <p:nvPr/>
        </p:nvGrpSpPr>
        <p:grpSpPr bwMode="auto">
          <a:xfrm>
            <a:off x="7938" y="2097088"/>
            <a:ext cx="3232150" cy="4768850"/>
            <a:chOff x="7938" y="2097088"/>
            <a:chExt cx="3232150" cy="4768850"/>
          </a:xfrm>
        </p:grpSpPr>
        <p:pic>
          <p:nvPicPr>
            <p:cNvPr id="57354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038" y="2097088"/>
              <a:ext cx="3194050" cy="42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5" name="Rectangle 20"/>
            <p:cNvSpPr>
              <a:spLocks noChangeArrowheads="1"/>
            </p:cNvSpPr>
            <p:nvPr/>
          </p:nvSpPr>
          <p:spPr bwMode="auto">
            <a:xfrm>
              <a:off x="1447800" y="5797550"/>
              <a:ext cx="1265238" cy="106838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endParaRPr lang="en-US" sz="2200" b="1">
                <a:solidFill>
                  <a:srgbClr val="FFFFFF"/>
                </a:solidFill>
                <a:ea typeface="ＭＳ Ｐゴシック" pitchFamily="34" charset="-128"/>
              </a:endParaRP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FFFFFF"/>
                  </a:solidFill>
                  <a:ea typeface="ＭＳ Ｐゴシック" pitchFamily="34" charset="-128"/>
                </a:rPr>
                <a:t>log mean</a:t>
              </a: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endParaRPr lang="en-US" sz="2200" b="1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cxnSp>
          <p:nvCxnSpPr>
            <p:cNvPr id="3" name="Straight Arrow Connector 2"/>
            <p:cNvCxnSpPr>
              <a:cxnSpLocks noChangeShapeType="1"/>
              <a:stCxn id="57357" idx="2"/>
            </p:cNvCxnSpPr>
            <p:nvPr/>
          </p:nvCxnSpPr>
          <p:spPr bwMode="auto">
            <a:xfrm flipH="1">
              <a:off x="1981200" y="3367088"/>
              <a:ext cx="263525" cy="823912"/>
            </a:xfrm>
            <a:prstGeom prst="straightConnector1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/>
          </p:spPr>
        </p:cxnSp>
        <p:sp>
          <p:nvSpPr>
            <p:cNvPr id="57357" name="Rectangle 4"/>
            <p:cNvSpPr>
              <a:spLocks noChangeArrowheads="1"/>
            </p:cNvSpPr>
            <p:nvPr/>
          </p:nvSpPr>
          <p:spPr bwMode="auto">
            <a:xfrm>
              <a:off x="1371600" y="3048000"/>
              <a:ext cx="1746250" cy="31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66FFFF"/>
                  </a:solidFill>
                  <a:ea typeface="ＭＳ Ｐゴシック" pitchFamily="34" charset="-128"/>
                </a:rPr>
                <a:t>low precision</a:t>
              </a:r>
            </a:p>
          </p:txBody>
        </p:sp>
        <p:sp>
          <p:nvSpPr>
            <p:cNvPr id="57358" name="Rectangle 5"/>
            <p:cNvSpPr>
              <a:spLocks noChangeArrowheads="1"/>
            </p:cNvSpPr>
            <p:nvPr/>
          </p:nvSpPr>
          <p:spPr bwMode="auto">
            <a:xfrm rot="-5400000">
              <a:off x="-263524" y="3700462"/>
              <a:ext cx="863600" cy="32067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FFFFFF"/>
                  </a:solidFill>
                  <a:ea typeface="ＭＳ Ｐゴシック" pitchFamily="34" charset="-128"/>
                </a:rPr>
                <a:t>%RSD</a:t>
              </a:r>
            </a:p>
          </p:txBody>
        </p:sp>
        <p:sp>
          <p:nvSpPr>
            <p:cNvPr id="57359" name="Rectangle 6"/>
            <p:cNvSpPr>
              <a:spLocks noChangeArrowheads="1"/>
            </p:cNvSpPr>
            <p:nvPr/>
          </p:nvSpPr>
          <p:spPr bwMode="auto">
            <a:xfrm>
              <a:off x="228600" y="5791200"/>
              <a:ext cx="1820863" cy="31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FFFF00"/>
                  </a:solidFill>
                  <a:ea typeface="ＭＳ Ｐゴシック" pitchFamily="34" charset="-128"/>
                </a:rPr>
                <a:t>high </a:t>
              </a:r>
              <a:r>
                <a:rPr lang="en-US" sz="2200" b="1">
                  <a:solidFill>
                    <a:srgbClr val="0066FF"/>
                  </a:solidFill>
                  <a:ea typeface="ＭＳ Ｐゴシック" pitchFamily="34" charset="-128"/>
                </a:rPr>
                <a:t>precision</a:t>
              </a:r>
            </a:p>
          </p:txBody>
        </p:sp>
        <p:cxnSp>
          <p:nvCxnSpPr>
            <p:cNvPr id="24" name="Straight Arrow Connector 23"/>
            <p:cNvCxnSpPr>
              <a:cxnSpLocks noChangeShapeType="1"/>
            </p:cNvCxnSpPr>
            <p:nvPr/>
          </p:nvCxnSpPr>
          <p:spPr bwMode="auto">
            <a:xfrm flipV="1">
              <a:off x="609600" y="5105400"/>
              <a:ext cx="228600" cy="685800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/>
          </p:spPr>
        </p:cxnSp>
      </p:grpSp>
      <p:grpSp>
        <p:nvGrpSpPr>
          <p:cNvPr id="36874" name="Group 4"/>
          <p:cNvGrpSpPr>
            <a:grpSpLocks/>
          </p:cNvGrpSpPr>
          <p:nvPr/>
        </p:nvGrpSpPr>
        <p:grpSpPr bwMode="auto">
          <a:xfrm>
            <a:off x="3452813" y="3276600"/>
            <a:ext cx="2971800" cy="2514600"/>
            <a:chOff x="9296400" y="4320123"/>
            <a:chExt cx="2971800" cy="2514600"/>
          </a:xfrm>
        </p:grpSpPr>
        <p:pic>
          <p:nvPicPr>
            <p:cNvPr id="57351" name="Picture 2" descr="C:\Users\dgrapov\Dropbox\Metabolomics Core\Projects\TEDDY\Normalizations\loess_norm50.gif"/>
            <p:cNvPicPr>
              <a:picLocks noChangeAspect="1" noChangeArrowheads="1" noCrop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296400" y="4320123"/>
              <a:ext cx="2514600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2" name="Rectangle 4"/>
            <p:cNvSpPr>
              <a:spLocks noChangeArrowheads="1"/>
            </p:cNvSpPr>
            <p:nvPr/>
          </p:nvSpPr>
          <p:spPr bwMode="auto">
            <a:xfrm>
              <a:off x="10478340" y="4758073"/>
              <a:ext cx="137054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rgbClr val="FF0000"/>
                  </a:solidFill>
                  <a:ea typeface="ＭＳ Ｐゴシック" pitchFamily="34" charset="-128"/>
                </a:rPr>
                <a:t>Samples</a:t>
              </a:r>
            </a:p>
          </p:txBody>
        </p:sp>
        <p:sp>
          <p:nvSpPr>
            <p:cNvPr id="57353" name="Rectangle 4"/>
            <p:cNvSpPr>
              <a:spLocks noChangeArrowheads="1"/>
            </p:cNvSpPr>
            <p:nvPr/>
          </p:nvSpPr>
          <p:spPr bwMode="auto">
            <a:xfrm>
              <a:off x="10478340" y="5105400"/>
              <a:ext cx="17898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ea typeface="ＭＳ Ｐゴシック" pitchFamily="34" charset="-128"/>
                </a:rPr>
                <a:t>QCs</a:t>
              </a:r>
            </a:p>
          </p:txBody>
        </p:sp>
      </p:grpSp>
      <p:sp>
        <p:nvSpPr>
          <p:cNvPr id="5734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Batch Effects</a:t>
            </a:r>
          </a:p>
        </p:txBody>
      </p:sp>
      <p:sp>
        <p:nvSpPr>
          <p:cNvPr id="57350" name="Rectangle 2"/>
          <p:cNvSpPr txBox="1">
            <a:spLocks noChangeArrowheads="1"/>
          </p:cNvSpPr>
          <p:nvPr/>
        </p:nvSpPr>
        <p:spPr bwMode="auto">
          <a:xfrm>
            <a:off x="3733800" y="6248400"/>
            <a:ext cx="510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 3-Data Normalization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Clustering</a:t>
            </a:r>
          </a:p>
        </p:txBody>
      </p:sp>
      <p:sp>
        <p:nvSpPr>
          <p:cNvPr id="59394" name="Text Box 3"/>
          <p:cNvSpPr txBox="1">
            <a:spLocks noChangeArrowheads="1"/>
          </p:cNvSpPr>
          <p:nvPr/>
        </p:nvSpPr>
        <p:spPr bwMode="auto">
          <a:xfrm>
            <a:off x="152400" y="1219200"/>
            <a:ext cx="8991600" cy="4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FFFF"/>
                </a:solidFill>
              </a:rPr>
              <a:t>Identify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patterns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group structure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relationships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Evaluate/refine hypothesis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Reduce complexity</a:t>
            </a:r>
          </a:p>
        </p:txBody>
      </p:sp>
      <p:sp>
        <p:nvSpPr>
          <p:cNvPr id="59395" name="Text Box 6"/>
          <p:cNvSpPr txBox="1">
            <a:spLocks noChangeArrowheads="1"/>
          </p:cNvSpPr>
          <p:nvPr/>
        </p:nvSpPr>
        <p:spPr bwMode="auto">
          <a:xfrm>
            <a:off x="6705600" y="4495800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FFFFFF"/>
                </a:solidFill>
              </a:rPr>
              <a:t>Artist: Chuck Close</a:t>
            </a:r>
          </a:p>
        </p:txBody>
      </p:sp>
      <p:pic>
        <p:nvPicPr>
          <p:cNvPr id="59396" name="Picture 4" descr="Clipboard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4918075"/>
            <a:ext cx="2667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Chuck Clo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7525" y="38100"/>
            <a:ext cx="35464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3638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219200" y="152400"/>
            <a:ext cx="7391400" cy="533400"/>
          </a:xfrm>
        </p:spPr>
        <p:txBody>
          <a:bodyPr/>
          <a:lstStyle/>
          <a:p>
            <a:pPr algn="ctr" eaLnBrk="1" hangingPunct="1"/>
            <a:r>
              <a:rPr lang="en-US" sz="5000" b="1" smtClean="0">
                <a:solidFill>
                  <a:srgbClr val="FF0000"/>
                </a:solidFill>
              </a:rPr>
              <a:t>Important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-1864667" y="3541067"/>
            <a:ext cx="4495799" cy="461665"/>
          </a:xfrm>
          <a:prstGeom prst="rect">
            <a:avLst/>
          </a:prstGeom>
          <a:gradFill flip="none" rotWithShape="1">
            <a:gsLst>
              <a:gs pos="30000">
                <a:srgbClr val="0000FF">
                  <a:alpha val="75000"/>
                </a:srgbClr>
              </a:gs>
              <a:gs pos="80000">
                <a:srgbClr val="0000FF">
                  <a:alpha val="25000"/>
                </a:srgbClr>
              </a:gs>
            </a:gsLst>
            <a:lin ang="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762000" y="838200"/>
            <a:ext cx="82296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85800" indent="-685800"/>
            <a:r>
              <a:rPr lang="en-US" sz="2800" b="1" dirty="0">
                <a:solidFill>
                  <a:schemeClr val="bg1"/>
                </a:solidFill>
              </a:rPr>
              <a:t>This is an introduction to a series of tutorials for </a:t>
            </a:r>
            <a:r>
              <a:rPr lang="en-US" sz="2800" b="1" dirty="0" err="1">
                <a:solidFill>
                  <a:schemeClr val="bg1"/>
                </a:solidFill>
              </a:rPr>
              <a:t>metabolomic</a:t>
            </a:r>
            <a:r>
              <a:rPr lang="en-US" sz="2800" b="1" dirty="0">
                <a:solidFill>
                  <a:schemeClr val="bg1"/>
                </a:solidFill>
              </a:rPr>
              <a:t> data analysis</a:t>
            </a:r>
          </a:p>
          <a:p>
            <a:pPr marL="685800" indent="-685800"/>
            <a:endParaRPr lang="en-US" sz="2800" dirty="0">
              <a:solidFill>
                <a:schemeClr val="bg1"/>
              </a:solidFill>
            </a:endParaRPr>
          </a:p>
          <a:p>
            <a:pPr marL="685800" indent="-685800">
              <a:buFontTx/>
              <a:buAutoNum type="arabicPeriod"/>
            </a:pPr>
            <a:r>
              <a:rPr lang="en-US" sz="5000" dirty="0" smtClean="0">
                <a:solidFill>
                  <a:schemeClr val="bg1"/>
                </a:solidFill>
              </a:rPr>
              <a:t>Please use </a:t>
            </a:r>
            <a:r>
              <a:rPr lang="en-US" sz="5000" dirty="0">
                <a:solidFill>
                  <a:schemeClr val="bg1"/>
                </a:solidFill>
              </a:rPr>
              <a:t>all software at: </a:t>
            </a:r>
            <a:r>
              <a:rPr lang="en-US" sz="5000" dirty="0">
                <a:solidFill>
                  <a:schemeClr val="bg1"/>
                </a:solidFill>
                <a:hlinkClick r:id="rId3"/>
              </a:rPr>
              <a:t>http://createdatasol.com</a:t>
            </a:r>
            <a:r>
              <a:rPr lang="en-US" sz="5000" dirty="0" smtClean="0">
                <a:solidFill>
                  <a:schemeClr val="bg1"/>
                </a:solidFill>
                <a:hlinkClick r:id="rId3"/>
              </a:rPr>
              <a:t>/</a:t>
            </a:r>
            <a:endParaRPr lang="en-US" sz="5000" dirty="0">
              <a:solidFill>
                <a:schemeClr val="bg1"/>
              </a:solidFill>
            </a:endParaRPr>
          </a:p>
          <a:p>
            <a:pPr marL="685800" indent="-685800">
              <a:buFontTx/>
              <a:buAutoNum type="arabicPeriod"/>
            </a:pPr>
            <a:r>
              <a:rPr lang="en-US" sz="5000" dirty="0" smtClean="0">
                <a:solidFill>
                  <a:schemeClr val="bg1"/>
                </a:solidFill>
              </a:rPr>
              <a:t>Have </a:t>
            </a:r>
            <a:r>
              <a:rPr lang="en-US" sz="5000" dirty="0">
                <a:solidFill>
                  <a:schemeClr val="bg1"/>
                </a:solidFill>
              </a:rPr>
              <a:t>a great time</a:t>
            </a:r>
            <a:r>
              <a:rPr lang="en-US" sz="5000" dirty="0" smtClean="0">
                <a:solidFill>
                  <a:schemeClr val="bg1"/>
                </a:solidFill>
              </a:rPr>
              <a:t>!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9263" y="15875"/>
            <a:ext cx="107473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Cluster Analysis</a:t>
            </a:r>
          </a:p>
        </p:txBody>
      </p:sp>
      <p:sp>
        <p:nvSpPr>
          <p:cNvPr id="60418" name="Text Box 3"/>
          <p:cNvSpPr txBox="1">
            <a:spLocks noChangeArrowheads="1"/>
          </p:cNvSpPr>
          <p:nvPr/>
        </p:nvSpPr>
        <p:spPr bwMode="auto">
          <a:xfrm>
            <a:off x="-152400" y="685800"/>
            <a:ext cx="7467600" cy="58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1">
              <a:solidFill>
                <a:srgbClr val="FF9966"/>
              </a:solidFill>
            </a:endParaRPr>
          </a:p>
          <a:p>
            <a:pPr lvl="1"/>
            <a:r>
              <a:rPr lang="en-US" sz="3200" b="1">
                <a:solidFill>
                  <a:srgbClr val="FF9966"/>
                </a:solidFill>
              </a:rPr>
              <a:t>Use the concept </a:t>
            </a:r>
            <a:r>
              <a:rPr lang="en-US" sz="3200" b="1">
                <a:solidFill>
                  <a:srgbClr val="A6A6A6"/>
                </a:solidFill>
              </a:rPr>
              <a:t>similarity/dissimilarity </a:t>
            </a:r>
            <a:r>
              <a:rPr lang="en-US" sz="3200" b="1">
                <a:solidFill>
                  <a:srgbClr val="FF9966"/>
                </a:solidFill>
              </a:rPr>
              <a:t>to group a collection of samples or variables</a:t>
            </a:r>
          </a:p>
          <a:p>
            <a:pPr lvl="1"/>
            <a:endParaRPr lang="en-US" sz="3200" b="1">
              <a:solidFill>
                <a:srgbClr val="FF9966"/>
              </a:solidFill>
            </a:endParaRPr>
          </a:p>
          <a:p>
            <a:pPr lvl="1"/>
            <a:r>
              <a:rPr lang="en-US" sz="2600" b="1">
                <a:solidFill>
                  <a:srgbClr val="7575D1"/>
                </a:solidFill>
              </a:rPr>
              <a:t>Approaches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hierarchical (HCA)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non-hierarchical (k-NN, k-means)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distribution (mixtures models)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density (DBSCAN)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self organizing maps (SOM)</a:t>
            </a:r>
          </a:p>
          <a:p>
            <a:pPr lvl="1"/>
            <a:endParaRPr lang="en-US" sz="2600" b="1">
              <a:solidFill>
                <a:srgbClr val="A6A6A6"/>
              </a:solidFill>
            </a:endParaRPr>
          </a:p>
          <a:p>
            <a:pPr lvl="1"/>
            <a:endParaRPr lang="en-US" sz="3200" b="1">
              <a:solidFill>
                <a:srgbClr val="FF9966"/>
              </a:solidFill>
            </a:endParaRPr>
          </a:p>
        </p:txBody>
      </p:sp>
      <p:grpSp>
        <p:nvGrpSpPr>
          <p:cNvPr id="60419" name="Group 1"/>
          <p:cNvGrpSpPr>
            <a:grpSpLocks/>
          </p:cNvGrpSpPr>
          <p:nvPr/>
        </p:nvGrpSpPr>
        <p:grpSpPr bwMode="auto">
          <a:xfrm>
            <a:off x="5294313" y="2362200"/>
            <a:ext cx="3886200" cy="4038600"/>
            <a:chOff x="1295400" y="838200"/>
            <a:chExt cx="6705599" cy="6096000"/>
          </a:xfrm>
        </p:grpSpPr>
        <p:grpSp>
          <p:nvGrpSpPr>
            <p:cNvPr id="60420" name="Group 8"/>
            <p:cNvGrpSpPr>
              <a:grpSpLocks/>
            </p:cNvGrpSpPr>
            <p:nvPr/>
          </p:nvGrpSpPr>
          <p:grpSpPr bwMode="auto">
            <a:xfrm>
              <a:off x="1295400" y="1066800"/>
              <a:ext cx="6062663" cy="5867400"/>
              <a:chOff x="837" y="624"/>
              <a:chExt cx="3717" cy="3696"/>
            </a:xfrm>
          </p:grpSpPr>
          <p:pic>
            <p:nvPicPr>
              <p:cNvPr id="60425" name="Picture 4" descr="353px-DBSCAN-density-data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757" y="2593"/>
                <a:ext cx="1757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426" name="Picture 5" descr="434px-EM-Gaussian-data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12" y="2545"/>
                <a:ext cx="1605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427" name="Picture 6" descr="434px-KMeans-Gaussian-data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949" y="624"/>
                <a:ext cx="1605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428" name="Picture 7" descr="434px-SLINK-Gaussian-data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37" y="672"/>
                <a:ext cx="1605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0421" name="Text Box 9"/>
            <p:cNvSpPr txBox="1">
              <a:spLocks noChangeArrowheads="1"/>
            </p:cNvSpPr>
            <p:nvPr/>
          </p:nvSpPr>
          <p:spPr bwMode="auto">
            <a:xfrm>
              <a:off x="1446715" y="914401"/>
              <a:ext cx="2209801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Linkage</a:t>
              </a:r>
            </a:p>
          </p:txBody>
        </p:sp>
        <p:sp>
          <p:nvSpPr>
            <p:cNvPr id="60422" name="Text Box 10"/>
            <p:cNvSpPr txBox="1">
              <a:spLocks noChangeArrowheads="1"/>
            </p:cNvSpPr>
            <p:nvPr/>
          </p:nvSpPr>
          <p:spPr bwMode="auto">
            <a:xfrm>
              <a:off x="4724399" y="838200"/>
              <a:ext cx="2209801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k-means</a:t>
              </a:r>
            </a:p>
          </p:txBody>
        </p:sp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1371599" y="3767962"/>
              <a:ext cx="3052082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Distribution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5029199" y="3635269"/>
              <a:ext cx="2971800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Density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80010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	 Hierarchical Cluster Analysis</a:t>
            </a:r>
          </a:p>
        </p:txBody>
      </p:sp>
      <p:sp>
        <p:nvSpPr>
          <p:cNvPr id="61442" name="Text Box 3"/>
          <p:cNvSpPr txBox="1">
            <a:spLocks noChangeArrowheads="1"/>
          </p:cNvSpPr>
          <p:nvPr/>
        </p:nvSpPr>
        <p:spPr bwMode="auto">
          <a:xfrm>
            <a:off x="26988" y="989013"/>
            <a:ext cx="5840412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>
                <a:solidFill>
                  <a:srgbClr val="66FF66"/>
                </a:solidFill>
              </a:rPr>
              <a:t> similarity/dissimilarity defines “nearness” or distance</a:t>
            </a:r>
          </a:p>
        </p:txBody>
      </p:sp>
      <p:pic>
        <p:nvPicPr>
          <p:cNvPr id="61443" name="Picture 4" descr="driving_dista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990600"/>
            <a:ext cx="32004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444" name="Group 1"/>
          <p:cNvGrpSpPr>
            <a:grpSpLocks/>
          </p:cNvGrpSpPr>
          <p:nvPr/>
        </p:nvGrpSpPr>
        <p:grpSpPr bwMode="auto">
          <a:xfrm>
            <a:off x="330200" y="3684588"/>
            <a:ext cx="1412875" cy="2165350"/>
            <a:chOff x="660400" y="4066321"/>
            <a:chExt cx="1412875" cy="2165350"/>
          </a:xfrm>
        </p:grpSpPr>
        <p:sp>
          <p:nvSpPr>
            <p:cNvPr id="61461" name="Text Box 4"/>
            <p:cNvSpPr txBox="1">
              <a:spLocks noChangeArrowheads="1"/>
            </p:cNvSpPr>
            <p:nvPr/>
          </p:nvSpPr>
          <p:spPr bwMode="auto">
            <a:xfrm>
              <a:off x="660400" y="4066321"/>
              <a:ext cx="436563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61462" name="Text Box 7"/>
            <p:cNvSpPr txBox="1">
              <a:spLocks noChangeArrowheads="1"/>
            </p:cNvSpPr>
            <p:nvPr/>
          </p:nvSpPr>
          <p:spPr bwMode="auto">
            <a:xfrm>
              <a:off x="1651000" y="5590321"/>
              <a:ext cx="4222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61463" name="Line 8"/>
            <p:cNvSpPr>
              <a:spLocks noChangeShapeType="1"/>
            </p:cNvSpPr>
            <p:nvPr/>
          </p:nvSpPr>
          <p:spPr bwMode="auto">
            <a:xfrm>
              <a:off x="990600" y="4574321"/>
              <a:ext cx="762000" cy="11430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45" name="TextBox 2"/>
          <p:cNvSpPr txBox="1">
            <a:spLocks noChangeArrowheads="1"/>
          </p:cNvSpPr>
          <p:nvPr/>
        </p:nvSpPr>
        <p:spPr bwMode="auto">
          <a:xfrm>
            <a:off x="152400" y="3200400"/>
            <a:ext cx="17684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sz="3000" b="1">
                <a:solidFill>
                  <a:srgbClr val="66FF66"/>
                </a:solidFill>
              </a:rPr>
              <a:t>euclidean</a:t>
            </a:r>
            <a:endParaRPr lang="en-US" sz="3000" b="1">
              <a:solidFill>
                <a:srgbClr val="C0C0C0"/>
              </a:solidFill>
            </a:endParaRPr>
          </a:p>
        </p:txBody>
      </p:sp>
      <p:grpSp>
        <p:nvGrpSpPr>
          <p:cNvPr id="61446" name="Group 3"/>
          <p:cNvGrpSpPr>
            <a:grpSpLocks/>
          </p:cNvGrpSpPr>
          <p:nvPr/>
        </p:nvGrpSpPr>
        <p:grpSpPr bwMode="auto">
          <a:xfrm>
            <a:off x="2276475" y="3709988"/>
            <a:ext cx="1412875" cy="2165350"/>
            <a:chOff x="2546350" y="3955196"/>
            <a:chExt cx="1412875" cy="2165350"/>
          </a:xfrm>
        </p:grpSpPr>
        <p:sp>
          <p:nvSpPr>
            <p:cNvPr id="61457" name="Text Box 4"/>
            <p:cNvSpPr txBox="1">
              <a:spLocks noChangeArrowheads="1"/>
            </p:cNvSpPr>
            <p:nvPr/>
          </p:nvSpPr>
          <p:spPr bwMode="auto">
            <a:xfrm>
              <a:off x="2546350" y="3955196"/>
              <a:ext cx="436563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61458" name="Text Box 6"/>
            <p:cNvSpPr txBox="1">
              <a:spLocks noChangeArrowheads="1"/>
            </p:cNvSpPr>
            <p:nvPr/>
          </p:nvSpPr>
          <p:spPr bwMode="auto">
            <a:xfrm>
              <a:off x="3536950" y="5479196"/>
              <a:ext cx="4222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61459" name="Line 7"/>
            <p:cNvSpPr>
              <a:spLocks noChangeShapeType="1"/>
            </p:cNvSpPr>
            <p:nvPr/>
          </p:nvSpPr>
          <p:spPr bwMode="auto">
            <a:xfrm>
              <a:off x="2762250" y="4450496"/>
              <a:ext cx="0" cy="14478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60" name="Line 9"/>
            <p:cNvSpPr>
              <a:spLocks noChangeShapeType="1"/>
            </p:cNvSpPr>
            <p:nvPr/>
          </p:nvSpPr>
          <p:spPr bwMode="auto">
            <a:xfrm flipH="1">
              <a:off x="2743200" y="5910996"/>
              <a:ext cx="914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2012950" y="3216275"/>
            <a:ext cx="19399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b="1">
                <a:solidFill>
                  <a:srgbClr val="66FF66"/>
                </a:solidFill>
              </a:rPr>
              <a:t>manhattan</a:t>
            </a:r>
            <a:endParaRPr lang="en-US" sz="3000">
              <a:solidFill>
                <a:srgbClr val="000000"/>
              </a:solidFill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4105275" y="3203575"/>
            <a:ext cx="22590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b="1">
                <a:solidFill>
                  <a:srgbClr val="66FF66"/>
                </a:solidFill>
              </a:rPr>
              <a:t>Mahalanobis</a:t>
            </a:r>
          </a:p>
        </p:txBody>
      </p:sp>
      <p:grpSp>
        <p:nvGrpSpPr>
          <p:cNvPr id="61449" name="Group 13"/>
          <p:cNvGrpSpPr>
            <a:grpSpLocks/>
          </p:cNvGrpSpPr>
          <p:nvPr/>
        </p:nvGrpSpPr>
        <p:grpSpPr bwMode="auto">
          <a:xfrm>
            <a:off x="4775200" y="3549650"/>
            <a:ext cx="920750" cy="2736850"/>
            <a:chOff x="4592317" y="3727172"/>
            <a:chExt cx="1493837" cy="3352800"/>
          </a:xfrm>
        </p:grpSpPr>
        <p:sp>
          <p:nvSpPr>
            <p:cNvPr id="61452" name="Text Box 4"/>
            <p:cNvSpPr txBox="1">
              <a:spLocks noChangeArrowheads="1"/>
            </p:cNvSpPr>
            <p:nvPr/>
          </p:nvSpPr>
          <p:spPr bwMode="auto">
            <a:xfrm>
              <a:off x="4673279" y="4004984"/>
              <a:ext cx="436563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61453" name="Text Box 6"/>
            <p:cNvSpPr txBox="1">
              <a:spLocks noChangeArrowheads="1"/>
            </p:cNvSpPr>
            <p:nvPr/>
          </p:nvSpPr>
          <p:spPr bwMode="auto">
            <a:xfrm>
              <a:off x="5663879" y="5528984"/>
              <a:ext cx="4222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61454" name="Oval 11"/>
            <p:cNvSpPr>
              <a:spLocks noChangeArrowheads="1"/>
            </p:cNvSpPr>
            <p:nvPr/>
          </p:nvSpPr>
          <p:spPr bwMode="auto">
            <a:xfrm rot="-1329506">
              <a:off x="4876479" y="4208184"/>
              <a:ext cx="838200" cy="23622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55" name="Text Box 12"/>
            <p:cNvSpPr txBox="1">
              <a:spLocks noChangeArrowheads="1"/>
            </p:cNvSpPr>
            <p:nvPr/>
          </p:nvSpPr>
          <p:spPr bwMode="auto">
            <a:xfrm>
              <a:off x="5079679" y="5173384"/>
              <a:ext cx="5334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FFFF"/>
                  </a:solidFill>
                </a:rPr>
                <a:t>*</a:t>
              </a:r>
            </a:p>
          </p:txBody>
        </p:sp>
        <p:sp>
          <p:nvSpPr>
            <p:cNvPr id="61456" name="Oval 13"/>
            <p:cNvSpPr>
              <a:spLocks noChangeArrowheads="1"/>
            </p:cNvSpPr>
            <p:nvPr/>
          </p:nvSpPr>
          <p:spPr bwMode="auto">
            <a:xfrm rot="-1329506">
              <a:off x="4592317" y="3727172"/>
              <a:ext cx="1422400" cy="3352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61450" name="Picture 13" descr="729px-Triangles_(spherical_geometry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3850" y="3860800"/>
            <a:ext cx="2168525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51" name="Rectangle 14"/>
          <p:cNvSpPr>
            <a:spLocks noChangeArrowheads="1"/>
          </p:cNvSpPr>
          <p:nvPr/>
        </p:nvSpPr>
        <p:spPr bwMode="auto">
          <a:xfrm>
            <a:off x="6534150" y="3206750"/>
            <a:ext cx="24479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>
                <a:solidFill>
                  <a:srgbClr val="66FF66"/>
                </a:solidFill>
              </a:rPr>
              <a:t>non-euclidean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	 Hierarchical Cluster Analysis</a:t>
            </a:r>
          </a:p>
        </p:txBody>
      </p:sp>
      <p:pic>
        <p:nvPicPr>
          <p:cNvPr id="62466" name="Picture 5" descr="Clipboard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38350"/>
            <a:ext cx="7239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2467" name="Group 24"/>
          <p:cNvGrpSpPr>
            <a:grpSpLocks/>
          </p:cNvGrpSpPr>
          <p:nvPr/>
        </p:nvGrpSpPr>
        <p:grpSpPr bwMode="auto">
          <a:xfrm>
            <a:off x="609600" y="3565525"/>
            <a:ext cx="1296988" cy="2430463"/>
            <a:chOff x="888164" y="3565109"/>
            <a:chExt cx="1297150" cy="2430252"/>
          </a:xfrm>
        </p:grpSpPr>
        <p:grpSp>
          <p:nvGrpSpPr>
            <p:cNvPr id="62517" name="Group 1"/>
            <p:cNvGrpSpPr>
              <a:grpSpLocks noChangeAspect="1"/>
            </p:cNvGrpSpPr>
            <p:nvPr/>
          </p:nvGrpSpPr>
          <p:grpSpPr bwMode="auto">
            <a:xfrm>
              <a:off x="914050" y="4166561"/>
              <a:ext cx="1178061" cy="1828800"/>
              <a:chOff x="4648200" y="2209800"/>
              <a:chExt cx="2667000" cy="4140200"/>
            </a:xfrm>
          </p:grpSpPr>
          <p:sp>
            <p:nvSpPr>
              <p:cNvPr id="62519" name="Line 12"/>
              <p:cNvSpPr>
                <a:spLocks noChangeShapeType="1"/>
              </p:cNvSpPr>
              <p:nvPr/>
            </p:nvSpPr>
            <p:spPr bwMode="auto">
              <a:xfrm flipV="1">
                <a:off x="5715000" y="3200400"/>
                <a:ext cx="685800" cy="22860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20" name="Oval 4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1" name="Oval 5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2" name="Oval 6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3" name="Oval 7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4" name="Oval 8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5" name="Oval 9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6" name="Oval 10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7" name="Oval 11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2518" name="Rectangle 3"/>
            <p:cNvSpPr>
              <a:spLocks noChangeArrowheads="1"/>
            </p:cNvSpPr>
            <p:nvPr/>
          </p:nvSpPr>
          <p:spPr bwMode="auto">
            <a:xfrm>
              <a:off x="888164" y="3565109"/>
              <a:ext cx="12971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single</a:t>
              </a:r>
            </a:p>
          </p:txBody>
        </p:sp>
      </p:grpSp>
      <p:grpSp>
        <p:nvGrpSpPr>
          <p:cNvPr id="62468" name="Group 52223"/>
          <p:cNvGrpSpPr>
            <a:grpSpLocks/>
          </p:cNvGrpSpPr>
          <p:nvPr/>
        </p:nvGrpSpPr>
        <p:grpSpPr bwMode="auto">
          <a:xfrm>
            <a:off x="2209800" y="3565525"/>
            <a:ext cx="1978025" cy="2441575"/>
            <a:chOff x="2364781" y="3565110"/>
            <a:chExt cx="1978619" cy="2441470"/>
          </a:xfrm>
        </p:grpSpPr>
        <p:grpSp>
          <p:nvGrpSpPr>
            <p:cNvPr id="62506" name="Group 2"/>
            <p:cNvGrpSpPr>
              <a:grpSpLocks noChangeAspect="1"/>
            </p:cNvGrpSpPr>
            <p:nvPr/>
          </p:nvGrpSpPr>
          <p:grpSpPr bwMode="auto">
            <a:xfrm>
              <a:off x="2765061" y="4177780"/>
              <a:ext cx="1178061" cy="1828800"/>
              <a:chOff x="4648200" y="2209800"/>
              <a:chExt cx="2667000" cy="4140200"/>
            </a:xfrm>
          </p:grpSpPr>
          <p:sp>
            <p:nvSpPr>
              <p:cNvPr id="62508" name="Line 2"/>
              <p:cNvSpPr>
                <a:spLocks noChangeShapeType="1"/>
              </p:cNvSpPr>
              <p:nvPr/>
            </p:nvSpPr>
            <p:spPr bwMode="auto">
              <a:xfrm flipV="1">
                <a:off x="4800600" y="2362200"/>
                <a:ext cx="2362200" cy="3886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9" name="Oval 5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0" name="Oval 6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1" name="Oval 7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2" name="Oval 8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3" name="Oval 9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4" name="Oval 10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5" name="Oval 11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6" name="Oval 12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2507" name="Rectangle 25"/>
            <p:cNvSpPr>
              <a:spLocks noChangeArrowheads="1"/>
            </p:cNvSpPr>
            <p:nvPr/>
          </p:nvSpPr>
          <p:spPr bwMode="auto">
            <a:xfrm>
              <a:off x="2364781" y="3565110"/>
              <a:ext cx="197861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complete</a:t>
              </a:r>
            </a:p>
          </p:txBody>
        </p:sp>
      </p:grpSp>
      <p:grpSp>
        <p:nvGrpSpPr>
          <p:cNvPr id="62469" name="Group 52224"/>
          <p:cNvGrpSpPr>
            <a:grpSpLocks/>
          </p:cNvGrpSpPr>
          <p:nvPr/>
        </p:nvGrpSpPr>
        <p:grpSpPr bwMode="auto">
          <a:xfrm>
            <a:off x="4343400" y="3587750"/>
            <a:ext cx="1784350" cy="2408238"/>
            <a:chOff x="4408269" y="3587548"/>
            <a:chExt cx="1784143" cy="2407813"/>
          </a:xfrm>
        </p:grpSpPr>
        <p:sp>
          <p:nvSpPr>
            <p:cNvPr id="62495" name="Rectangle 26"/>
            <p:cNvSpPr>
              <a:spLocks noChangeArrowheads="1"/>
            </p:cNvSpPr>
            <p:nvPr/>
          </p:nvSpPr>
          <p:spPr bwMode="auto">
            <a:xfrm>
              <a:off x="4408269" y="3587548"/>
              <a:ext cx="178414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centroid</a:t>
              </a:r>
            </a:p>
          </p:txBody>
        </p:sp>
        <p:grpSp>
          <p:nvGrpSpPr>
            <p:cNvPr id="62496" name="Group 13"/>
            <p:cNvGrpSpPr>
              <a:grpSpLocks noChangeAspect="1"/>
            </p:cNvGrpSpPr>
            <p:nvPr/>
          </p:nvGrpSpPr>
          <p:grpSpPr bwMode="auto">
            <a:xfrm>
              <a:off x="4711309" y="4166561"/>
              <a:ext cx="1178061" cy="1828800"/>
              <a:chOff x="4648200" y="2209800"/>
              <a:chExt cx="2667000" cy="4140200"/>
            </a:xfrm>
          </p:grpSpPr>
          <p:sp>
            <p:nvSpPr>
              <p:cNvPr id="62497" name="Line 2"/>
              <p:cNvSpPr>
                <a:spLocks noChangeShapeType="1"/>
              </p:cNvSpPr>
              <p:nvPr/>
            </p:nvSpPr>
            <p:spPr bwMode="auto">
              <a:xfrm flipV="1">
                <a:off x="5181600" y="2895600"/>
                <a:ext cx="1600200" cy="2819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8" name="Oval 5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9" name="Oval 6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0" name="Oval 7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1" name="Oval 8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2" name="Oval 9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3" name="Oval 10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4" name="Oval 11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5" name="Oval 12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2470" name="Group 52227"/>
          <p:cNvGrpSpPr>
            <a:grpSpLocks/>
          </p:cNvGrpSpPr>
          <p:nvPr/>
        </p:nvGrpSpPr>
        <p:grpSpPr bwMode="auto">
          <a:xfrm>
            <a:off x="6324600" y="3587750"/>
            <a:ext cx="1679575" cy="2519363"/>
            <a:chOff x="6366736" y="3587548"/>
            <a:chExt cx="1680012" cy="2520009"/>
          </a:xfrm>
        </p:grpSpPr>
        <p:sp>
          <p:nvSpPr>
            <p:cNvPr id="62472" name="Rectangle 27"/>
            <p:cNvSpPr>
              <a:spLocks noChangeArrowheads="1"/>
            </p:cNvSpPr>
            <p:nvPr/>
          </p:nvSpPr>
          <p:spPr bwMode="auto">
            <a:xfrm>
              <a:off x="6366736" y="3587548"/>
              <a:ext cx="168001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average</a:t>
              </a:r>
            </a:p>
          </p:txBody>
        </p:sp>
        <p:grpSp>
          <p:nvGrpSpPr>
            <p:cNvPr id="62473" name="Group 23"/>
            <p:cNvGrpSpPr>
              <a:grpSpLocks noChangeAspect="1"/>
            </p:cNvGrpSpPr>
            <p:nvPr/>
          </p:nvGrpSpPr>
          <p:grpSpPr bwMode="auto">
            <a:xfrm>
              <a:off x="6584053" y="4278757"/>
              <a:ext cx="1178061" cy="1828800"/>
              <a:chOff x="4648200" y="2209800"/>
              <a:chExt cx="2667000" cy="4140200"/>
            </a:xfrm>
          </p:grpSpPr>
          <p:sp>
            <p:nvSpPr>
              <p:cNvPr id="62474" name="Line 23"/>
              <p:cNvSpPr>
                <a:spLocks noChangeShapeType="1"/>
              </p:cNvSpPr>
              <p:nvPr/>
            </p:nvSpPr>
            <p:spPr bwMode="auto">
              <a:xfrm flipV="1">
                <a:off x="4800600" y="2286000"/>
                <a:ext cx="2362200" cy="3886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5" name="Line 24"/>
              <p:cNvSpPr>
                <a:spLocks noChangeShapeType="1"/>
              </p:cNvSpPr>
              <p:nvPr/>
            </p:nvSpPr>
            <p:spPr bwMode="auto">
              <a:xfrm flipV="1">
                <a:off x="5715000" y="2286000"/>
                <a:ext cx="1447800" cy="3200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6" name="Line 22"/>
              <p:cNvSpPr>
                <a:spLocks noChangeShapeType="1"/>
              </p:cNvSpPr>
              <p:nvPr/>
            </p:nvSpPr>
            <p:spPr bwMode="auto">
              <a:xfrm flipV="1">
                <a:off x="4876800" y="2362200"/>
                <a:ext cx="2286000" cy="2971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7" name="Line 21"/>
              <p:cNvSpPr>
                <a:spLocks noChangeShapeType="1"/>
              </p:cNvSpPr>
              <p:nvPr/>
            </p:nvSpPr>
            <p:spPr bwMode="auto">
              <a:xfrm flipV="1">
                <a:off x="4876800" y="2667000"/>
                <a:ext cx="1828800" cy="2743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8" name="Line 20"/>
              <p:cNvSpPr>
                <a:spLocks noChangeShapeType="1"/>
              </p:cNvSpPr>
              <p:nvPr/>
            </p:nvSpPr>
            <p:spPr bwMode="auto">
              <a:xfrm flipV="1">
                <a:off x="5715000" y="2667000"/>
                <a:ext cx="914400" cy="2819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9" name="Line 19"/>
              <p:cNvSpPr>
                <a:spLocks noChangeShapeType="1"/>
              </p:cNvSpPr>
              <p:nvPr/>
            </p:nvSpPr>
            <p:spPr bwMode="auto">
              <a:xfrm flipV="1">
                <a:off x="5715000" y="2743200"/>
                <a:ext cx="914400" cy="2743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0" name="Line 15"/>
              <p:cNvSpPr>
                <a:spLocks noChangeShapeType="1"/>
              </p:cNvSpPr>
              <p:nvPr/>
            </p:nvSpPr>
            <p:spPr bwMode="auto">
              <a:xfrm flipV="1">
                <a:off x="5715000" y="2971800"/>
                <a:ext cx="1371600" cy="2590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1" name="Line 16"/>
              <p:cNvSpPr>
                <a:spLocks noChangeShapeType="1"/>
              </p:cNvSpPr>
              <p:nvPr/>
            </p:nvSpPr>
            <p:spPr bwMode="auto">
              <a:xfrm flipV="1">
                <a:off x="5562600" y="2971800"/>
                <a:ext cx="1524000" cy="28956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2" name="Line 13"/>
              <p:cNvSpPr>
                <a:spLocks noChangeShapeType="1"/>
              </p:cNvSpPr>
              <p:nvPr/>
            </p:nvSpPr>
            <p:spPr bwMode="auto">
              <a:xfrm flipV="1">
                <a:off x="4876800" y="3200400"/>
                <a:ext cx="1524000" cy="2209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3" name="Line 14"/>
              <p:cNvSpPr>
                <a:spLocks noChangeShapeType="1"/>
              </p:cNvSpPr>
              <p:nvPr/>
            </p:nvSpPr>
            <p:spPr bwMode="auto">
              <a:xfrm flipV="1">
                <a:off x="4876800" y="3200400"/>
                <a:ext cx="1524000" cy="2971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4" name="Line 17"/>
              <p:cNvSpPr>
                <a:spLocks noChangeShapeType="1"/>
              </p:cNvSpPr>
              <p:nvPr/>
            </p:nvSpPr>
            <p:spPr bwMode="auto">
              <a:xfrm flipV="1">
                <a:off x="4876800" y="2971800"/>
                <a:ext cx="2209800" cy="32766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5" name="Line 18"/>
              <p:cNvSpPr>
                <a:spLocks noChangeShapeType="1"/>
              </p:cNvSpPr>
              <p:nvPr/>
            </p:nvSpPr>
            <p:spPr bwMode="auto">
              <a:xfrm flipV="1">
                <a:off x="4800600" y="2971800"/>
                <a:ext cx="2362200" cy="2438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6" name="Line 2"/>
              <p:cNvSpPr>
                <a:spLocks noChangeShapeType="1"/>
              </p:cNvSpPr>
              <p:nvPr/>
            </p:nvSpPr>
            <p:spPr bwMode="auto">
              <a:xfrm flipV="1">
                <a:off x="5715000" y="3200400"/>
                <a:ext cx="685800" cy="22860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7" name="Oval 5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8" name="Oval 6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9" name="Oval 7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0" name="Oval 8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1" name="Oval 9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2" name="Oval 10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3" name="Oval 11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4" name="Oval 12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2471" name="Text Box 3"/>
          <p:cNvSpPr txBox="1">
            <a:spLocks noChangeArrowheads="1"/>
          </p:cNvSpPr>
          <p:nvPr/>
        </p:nvSpPr>
        <p:spPr bwMode="auto">
          <a:xfrm>
            <a:off x="1066800" y="762000"/>
            <a:ext cx="73469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3"/>
            <a:r>
              <a:rPr lang="en-US" b="1">
                <a:solidFill>
                  <a:srgbClr val="66FF66"/>
                </a:solidFill>
              </a:rPr>
              <a:t>Agglomerative/linkage algorithm defines how points are grouped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ChangeArrowheads="1"/>
          </p:cNvSpPr>
          <p:nvPr/>
        </p:nvSpPr>
        <p:spPr bwMode="auto">
          <a:xfrm>
            <a:off x="0" y="0"/>
            <a:ext cx="38068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	  Dendrograms</a:t>
            </a:r>
          </a:p>
        </p:txBody>
      </p:sp>
      <p:grpSp>
        <p:nvGrpSpPr>
          <p:cNvPr id="56390" name="Group 70"/>
          <p:cNvGrpSpPr>
            <a:grpSpLocks/>
          </p:cNvGrpSpPr>
          <p:nvPr/>
        </p:nvGrpSpPr>
        <p:grpSpPr bwMode="auto">
          <a:xfrm>
            <a:off x="304800" y="1295400"/>
            <a:ext cx="8128000" cy="3200400"/>
            <a:chOff x="192" y="816"/>
            <a:chExt cx="5120" cy="2016"/>
          </a:xfrm>
        </p:grpSpPr>
        <p:sp>
          <p:nvSpPr>
            <p:cNvPr id="63526" name="Oval 69"/>
            <p:cNvSpPr>
              <a:spLocks noChangeArrowheads="1"/>
            </p:cNvSpPr>
            <p:nvPr/>
          </p:nvSpPr>
          <p:spPr bwMode="auto">
            <a:xfrm>
              <a:off x="192" y="816"/>
              <a:ext cx="3024" cy="1968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3527" name="Group 68"/>
            <p:cNvGrpSpPr>
              <a:grpSpLocks/>
            </p:cNvGrpSpPr>
            <p:nvPr/>
          </p:nvGrpSpPr>
          <p:grpSpPr bwMode="auto">
            <a:xfrm>
              <a:off x="3280" y="1632"/>
              <a:ext cx="2032" cy="1200"/>
              <a:chOff x="3280" y="1632"/>
              <a:chExt cx="2032" cy="1200"/>
            </a:xfrm>
          </p:grpSpPr>
          <p:sp>
            <p:nvSpPr>
              <p:cNvPr id="63528" name="Line 16"/>
              <p:cNvSpPr>
                <a:spLocks noChangeShapeType="1"/>
              </p:cNvSpPr>
              <p:nvPr/>
            </p:nvSpPr>
            <p:spPr bwMode="auto">
              <a:xfrm flipV="1">
                <a:off x="3648" y="1632"/>
                <a:ext cx="1" cy="1200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529" name="Group 44"/>
              <p:cNvGrpSpPr>
                <a:grpSpLocks/>
              </p:cNvGrpSpPr>
              <p:nvPr/>
            </p:nvGrpSpPr>
            <p:grpSpPr bwMode="auto">
              <a:xfrm>
                <a:off x="4192" y="1776"/>
                <a:ext cx="1120" cy="384"/>
                <a:chOff x="848" y="768"/>
                <a:chExt cx="1120" cy="384"/>
              </a:xfrm>
            </p:grpSpPr>
            <p:sp>
              <p:nvSpPr>
                <p:cNvPr id="63531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859" y="768"/>
                  <a:ext cx="0" cy="384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32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848" y="768"/>
                  <a:ext cx="1120" cy="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33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1956" y="768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3530" name="Text Box 45"/>
              <p:cNvSpPr txBox="1">
                <a:spLocks noChangeArrowheads="1"/>
              </p:cNvSpPr>
              <p:nvPr/>
            </p:nvSpPr>
            <p:spPr bwMode="auto">
              <a:xfrm rot="-5400000">
                <a:off x="2959" y="2145"/>
                <a:ext cx="97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800">
                    <a:solidFill>
                      <a:srgbClr val="FFFF99"/>
                    </a:solidFill>
                  </a:rPr>
                  <a:t>Similarity</a:t>
                </a:r>
              </a:p>
            </p:txBody>
          </p:sp>
        </p:grpSp>
      </p:grpSp>
      <p:grpSp>
        <p:nvGrpSpPr>
          <p:cNvPr id="56378" name="Group 58"/>
          <p:cNvGrpSpPr>
            <a:grpSpLocks/>
          </p:cNvGrpSpPr>
          <p:nvPr/>
        </p:nvGrpSpPr>
        <p:grpSpPr bwMode="auto">
          <a:xfrm>
            <a:off x="3048000" y="1600200"/>
            <a:ext cx="5611813" cy="2828925"/>
            <a:chOff x="1920" y="1008"/>
            <a:chExt cx="3535" cy="1782"/>
          </a:xfrm>
        </p:grpSpPr>
        <p:grpSp>
          <p:nvGrpSpPr>
            <p:cNvPr id="63521" name="Group 38"/>
            <p:cNvGrpSpPr>
              <a:grpSpLocks/>
            </p:cNvGrpSpPr>
            <p:nvPr/>
          </p:nvGrpSpPr>
          <p:grpSpPr bwMode="auto">
            <a:xfrm>
              <a:off x="5152" y="2016"/>
              <a:ext cx="303" cy="774"/>
              <a:chOff x="1824" y="1008"/>
              <a:chExt cx="303" cy="774"/>
            </a:xfrm>
          </p:grpSpPr>
          <p:sp>
            <p:nvSpPr>
              <p:cNvPr id="63523" name="Line 34"/>
              <p:cNvSpPr>
                <a:spLocks noChangeShapeType="1"/>
              </p:cNvSpPr>
              <p:nvPr/>
            </p:nvSpPr>
            <p:spPr bwMode="auto">
              <a:xfrm flipV="1">
                <a:off x="1824" y="1015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24" name="Line 36"/>
              <p:cNvSpPr>
                <a:spLocks noChangeShapeType="1"/>
              </p:cNvSpPr>
              <p:nvPr/>
            </p:nvSpPr>
            <p:spPr bwMode="auto">
              <a:xfrm flipV="1">
                <a:off x="2112" y="1015"/>
                <a:ext cx="0" cy="767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25" name="Line 37"/>
              <p:cNvSpPr>
                <a:spLocks noChangeShapeType="1"/>
              </p:cNvSpPr>
              <p:nvPr/>
            </p:nvSpPr>
            <p:spPr bwMode="auto">
              <a:xfrm flipV="1">
                <a:off x="1824" y="1008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22" name="Oval 46"/>
            <p:cNvSpPr>
              <a:spLocks noChangeArrowheads="1"/>
            </p:cNvSpPr>
            <p:nvPr/>
          </p:nvSpPr>
          <p:spPr bwMode="auto">
            <a:xfrm>
              <a:off x="1920" y="1008"/>
              <a:ext cx="1008" cy="1536"/>
            </a:xfrm>
            <a:prstGeom prst="ellipse">
              <a:avLst/>
            </a:prstGeom>
            <a:solidFill>
              <a:srgbClr val="FF66FF">
                <a:alpha val="50195"/>
              </a:srgbClr>
            </a:solidFill>
            <a:ln w="38100">
              <a:solidFill>
                <a:srgbClr val="FF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376" name="Group 56"/>
          <p:cNvGrpSpPr>
            <a:grpSpLocks/>
          </p:cNvGrpSpPr>
          <p:nvPr/>
        </p:nvGrpSpPr>
        <p:grpSpPr bwMode="auto">
          <a:xfrm>
            <a:off x="381000" y="1941513"/>
            <a:ext cx="6543675" cy="2479675"/>
            <a:chOff x="240" y="1223"/>
            <a:chExt cx="4122" cy="1562"/>
          </a:xfrm>
        </p:grpSpPr>
        <p:grpSp>
          <p:nvGrpSpPr>
            <p:cNvPr id="63515" name="Group 32"/>
            <p:cNvGrpSpPr>
              <a:grpSpLocks/>
            </p:cNvGrpSpPr>
            <p:nvPr/>
          </p:nvGrpSpPr>
          <p:grpSpPr bwMode="auto">
            <a:xfrm>
              <a:off x="4059" y="2155"/>
              <a:ext cx="303" cy="630"/>
              <a:chOff x="718" y="1146"/>
              <a:chExt cx="303" cy="630"/>
            </a:xfrm>
          </p:grpSpPr>
          <p:sp>
            <p:nvSpPr>
              <p:cNvPr id="63517" name="Line 18"/>
              <p:cNvSpPr>
                <a:spLocks noChangeShapeType="1"/>
              </p:cNvSpPr>
              <p:nvPr/>
            </p:nvSpPr>
            <p:spPr bwMode="auto">
              <a:xfrm flipV="1">
                <a:off x="718" y="1152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518" name="Group 23"/>
              <p:cNvGrpSpPr>
                <a:grpSpLocks/>
              </p:cNvGrpSpPr>
              <p:nvPr/>
            </p:nvGrpSpPr>
            <p:grpSpPr bwMode="auto">
              <a:xfrm>
                <a:off x="720" y="1146"/>
                <a:ext cx="288" cy="630"/>
                <a:chOff x="720" y="1146"/>
                <a:chExt cx="288" cy="630"/>
              </a:xfrm>
            </p:grpSpPr>
            <p:sp>
              <p:nvSpPr>
                <p:cNvPr id="63519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008" y="1152"/>
                  <a:ext cx="0" cy="624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20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720" y="114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3516" name="Oval 47"/>
            <p:cNvSpPr>
              <a:spLocks noChangeArrowheads="1"/>
            </p:cNvSpPr>
            <p:nvPr/>
          </p:nvSpPr>
          <p:spPr bwMode="auto">
            <a:xfrm>
              <a:off x="240" y="1223"/>
              <a:ext cx="1344" cy="117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38100">
              <a:solidFill>
                <a:srgbClr val="99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375" name="Group 55"/>
          <p:cNvGrpSpPr>
            <a:grpSpLocks/>
          </p:cNvGrpSpPr>
          <p:nvPr/>
        </p:nvGrpSpPr>
        <p:grpSpPr bwMode="auto">
          <a:xfrm>
            <a:off x="1447800" y="1752600"/>
            <a:ext cx="5205413" cy="2665413"/>
            <a:chOff x="912" y="1104"/>
            <a:chExt cx="3279" cy="1679"/>
          </a:xfrm>
        </p:grpSpPr>
        <p:grpSp>
          <p:nvGrpSpPr>
            <p:cNvPr id="63510" name="Group 24"/>
            <p:cNvGrpSpPr>
              <a:grpSpLocks/>
            </p:cNvGrpSpPr>
            <p:nvPr/>
          </p:nvGrpSpPr>
          <p:grpSpPr bwMode="auto">
            <a:xfrm>
              <a:off x="3936" y="2399"/>
              <a:ext cx="255" cy="384"/>
              <a:chOff x="609" y="1392"/>
              <a:chExt cx="255" cy="384"/>
            </a:xfrm>
          </p:grpSpPr>
          <p:sp>
            <p:nvSpPr>
              <p:cNvPr id="63512" name="Line 13"/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13" name="Line 14"/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14" name="Line 17"/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11" name="Oval 49"/>
            <p:cNvSpPr>
              <a:spLocks noChangeArrowheads="1"/>
            </p:cNvSpPr>
            <p:nvPr/>
          </p:nvSpPr>
          <p:spPr bwMode="auto">
            <a:xfrm>
              <a:off x="912" y="1104"/>
              <a:ext cx="740" cy="719"/>
            </a:xfrm>
            <a:prstGeom prst="ellipse">
              <a:avLst/>
            </a:prstGeom>
            <a:solidFill>
              <a:srgbClr val="66FF66">
                <a:alpha val="50195"/>
              </a:srgbClr>
            </a:solidFill>
            <a:ln w="38100">
              <a:solidFill>
                <a:srgbClr val="66FF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C0C0C0"/>
                </a:solidFill>
              </a:endParaRPr>
            </a:p>
          </p:txBody>
        </p:sp>
      </p:grpSp>
      <p:sp>
        <p:nvSpPr>
          <p:cNvPr id="63494" name="Text Box 50"/>
          <p:cNvSpPr txBox="1">
            <a:spLocks noChangeArrowheads="1"/>
          </p:cNvSpPr>
          <p:nvPr/>
        </p:nvSpPr>
        <p:spPr bwMode="auto">
          <a:xfrm>
            <a:off x="1987550" y="2062163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66FF66"/>
                </a:solidFill>
              </a:rPr>
              <a:t>x</a:t>
            </a:r>
          </a:p>
        </p:txBody>
      </p:sp>
      <p:grpSp>
        <p:nvGrpSpPr>
          <p:cNvPr id="56377" name="Group 57"/>
          <p:cNvGrpSpPr>
            <a:grpSpLocks/>
          </p:cNvGrpSpPr>
          <p:nvPr/>
        </p:nvGrpSpPr>
        <p:grpSpPr bwMode="auto">
          <a:xfrm>
            <a:off x="3276600" y="2514600"/>
            <a:ext cx="5103813" cy="1903413"/>
            <a:chOff x="2064" y="1584"/>
            <a:chExt cx="3215" cy="1199"/>
          </a:xfrm>
        </p:grpSpPr>
        <p:grpSp>
          <p:nvGrpSpPr>
            <p:cNvPr id="63505" name="Group 25"/>
            <p:cNvGrpSpPr>
              <a:grpSpLocks/>
            </p:cNvGrpSpPr>
            <p:nvPr/>
          </p:nvGrpSpPr>
          <p:grpSpPr bwMode="auto">
            <a:xfrm>
              <a:off x="5024" y="2399"/>
              <a:ext cx="255" cy="384"/>
              <a:chOff x="609" y="1392"/>
              <a:chExt cx="255" cy="384"/>
            </a:xfrm>
          </p:grpSpPr>
          <p:sp>
            <p:nvSpPr>
              <p:cNvPr id="63507" name="Line 26"/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08" name="Line 27"/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09" name="Line 28"/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06" name="Oval 51"/>
            <p:cNvSpPr>
              <a:spLocks noChangeArrowheads="1"/>
            </p:cNvSpPr>
            <p:nvPr/>
          </p:nvSpPr>
          <p:spPr bwMode="auto">
            <a:xfrm>
              <a:off x="2064" y="1584"/>
              <a:ext cx="740" cy="719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38100">
              <a:solidFill>
                <a:srgbClr val="FFFF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3496" name="Text Box 52"/>
          <p:cNvSpPr txBox="1">
            <a:spLocks noChangeArrowheads="1"/>
          </p:cNvSpPr>
          <p:nvPr/>
        </p:nvSpPr>
        <p:spPr bwMode="auto">
          <a:xfrm>
            <a:off x="3714750" y="287655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FF99"/>
                </a:solidFill>
              </a:rPr>
              <a:t>x</a:t>
            </a:r>
          </a:p>
        </p:txBody>
      </p:sp>
      <p:sp>
        <p:nvSpPr>
          <p:cNvPr id="63497" name="Text Box 53"/>
          <p:cNvSpPr txBox="1">
            <a:spLocks noChangeArrowheads="1"/>
          </p:cNvSpPr>
          <p:nvPr/>
        </p:nvSpPr>
        <p:spPr bwMode="auto">
          <a:xfrm>
            <a:off x="1238250" y="2605088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99CCFF"/>
                </a:solidFill>
              </a:rPr>
              <a:t>x</a:t>
            </a:r>
          </a:p>
        </p:txBody>
      </p:sp>
      <p:sp>
        <p:nvSpPr>
          <p:cNvPr id="63498" name="Text Box 54"/>
          <p:cNvSpPr txBox="1">
            <a:spLocks noChangeArrowheads="1"/>
          </p:cNvSpPr>
          <p:nvPr/>
        </p:nvSpPr>
        <p:spPr bwMode="auto">
          <a:xfrm>
            <a:off x="3714750" y="22098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66FF"/>
                </a:solidFill>
              </a:rPr>
              <a:t>x</a:t>
            </a:r>
          </a:p>
        </p:txBody>
      </p:sp>
      <p:sp>
        <p:nvSpPr>
          <p:cNvPr id="63499" name="Oval 59"/>
          <p:cNvSpPr>
            <a:spLocks noChangeArrowheads="1"/>
          </p:cNvSpPr>
          <p:nvPr/>
        </p:nvSpPr>
        <p:spPr bwMode="auto">
          <a:xfrm>
            <a:off x="2286000" y="1905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0" name="Oval 61"/>
          <p:cNvSpPr>
            <a:spLocks noChangeArrowheads="1"/>
          </p:cNvSpPr>
          <p:nvPr/>
        </p:nvSpPr>
        <p:spPr bwMode="auto">
          <a:xfrm>
            <a:off x="3810000" y="1752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1" name="Oval 64"/>
          <p:cNvSpPr>
            <a:spLocks noChangeArrowheads="1"/>
          </p:cNvSpPr>
          <p:nvPr/>
        </p:nvSpPr>
        <p:spPr bwMode="auto">
          <a:xfrm>
            <a:off x="1847850" y="25527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2" name="Oval 65"/>
          <p:cNvSpPr>
            <a:spLocks noChangeArrowheads="1"/>
          </p:cNvSpPr>
          <p:nvPr/>
        </p:nvSpPr>
        <p:spPr bwMode="auto">
          <a:xfrm>
            <a:off x="762000" y="2895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3" name="Oval 66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4" name="Oval 67"/>
          <p:cNvSpPr>
            <a:spLocks noChangeArrowheads="1"/>
          </p:cNvSpPr>
          <p:nvPr/>
        </p:nvSpPr>
        <p:spPr bwMode="auto">
          <a:xfrm>
            <a:off x="4267200" y="3048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10"/>
          <p:cNvGrpSpPr>
            <a:grpSpLocks/>
          </p:cNvGrpSpPr>
          <p:nvPr/>
        </p:nvGrpSpPr>
        <p:grpSpPr bwMode="auto">
          <a:xfrm>
            <a:off x="887413" y="2301875"/>
            <a:ext cx="3679825" cy="4083050"/>
            <a:chOff x="192" y="1520"/>
            <a:chExt cx="2318" cy="2572"/>
          </a:xfrm>
        </p:grpSpPr>
        <p:pic>
          <p:nvPicPr>
            <p:cNvPr id="64521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" y="1920"/>
              <a:ext cx="2285" cy="2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2" name="TextBox 1"/>
            <p:cNvSpPr txBox="1">
              <a:spLocks noChangeArrowheads="1"/>
            </p:cNvSpPr>
            <p:nvPr/>
          </p:nvSpPr>
          <p:spPr bwMode="auto">
            <a:xfrm>
              <a:off x="192" y="1520"/>
              <a:ext cx="2318" cy="40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Exploration</a:t>
              </a:r>
            </a:p>
          </p:txBody>
        </p:sp>
      </p:grpSp>
      <p:grpSp>
        <p:nvGrpSpPr>
          <p:cNvPr id="64514" name="Group 11"/>
          <p:cNvGrpSpPr>
            <a:grpSpLocks/>
          </p:cNvGrpSpPr>
          <p:nvPr/>
        </p:nvGrpSpPr>
        <p:grpSpPr bwMode="auto">
          <a:xfrm>
            <a:off x="5230813" y="2305050"/>
            <a:ext cx="2667000" cy="4094163"/>
            <a:chOff x="3024" y="4559"/>
            <a:chExt cx="1680" cy="2579"/>
          </a:xfrm>
        </p:grpSpPr>
        <p:pic>
          <p:nvPicPr>
            <p:cNvPr id="64519" name="Picture 5" descr="heatmap of top feature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4" y="4961"/>
              <a:ext cx="1666" cy="2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0" name="TextBox 8"/>
            <p:cNvSpPr txBox="1">
              <a:spLocks noChangeArrowheads="1"/>
            </p:cNvSpPr>
            <p:nvPr/>
          </p:nvSpPr>
          <p:spPr bwMode="auto">
            <a:xfrm>
              <a:off x="3024" y="4559"/>
              <a:ext cx="16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Confirmation</a:t>
              </a:r>
            </a:p>
          </p:txBody>
        </p:sp>
      </p:grpSp>
      <p:pic>
        <p:nvPicPr>
          <p:cNvPr id="64515" name="Picture 9" descr="Clipboard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914400"/>
            <a:ext cx="5029200" cy="138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8"/>
          <p:cNvSpPr txBox="1">
            <a:spLocks noChangeArrowheads="1"/>
          </p:cNvSpPr>
          <p:nvPr/>
        </p:nvSpPr>
        <p:spPr bwMode="auto">
          <a:xfrm>
            <a:off x="5486400" y="914400"/>
            <a:ext cx="3124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</a:rPr>
              <a:t>How does my metadata match my data structure?</a:t>
            </a:r>
          </a:p>
        </p:txBody>
      </p:sp>
      <p:sp>
        <p:nvSpPr>
          <p:cNvPr id="64517" name="Rectangle 11"/>
          <p:cNvSpPr>
            <a:spLocks noChangeArrowheads="1"/>
          </p:cNvSpPr>
          <p:nvPr/>
        </p:nvSpPr>
        <p:spPr bwMode="auto">
          <a:xfrm>
            <a:off x="0" y="0"/>
            <a:ext cx="65071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	  Hierarchical Cluster Analysis</a:t>
            </a:r>
          </a:p>
        </p:txBody>
      </p:sp>
      <p:sp>
        <p:nvSpPr>
          <p:cNvPr id="64518" name="Rectangle 2"/>
          <p:cNvSpPr txBox="1">
            <a:spLocks noChangeArrowheads="1"/>
          </p:cNvSpPr>
          <p:nvPr/>
        </p:nvSpPr>
        <p:spPr bwMode="auto">
          <a:xfrm>
            <a:off x="2676525" y="6397625"/>
            <a:ext cx="62976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4-Cluster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Projection of Data</a:t>
            </a:r>
          </a:p>
        </p:txBody>
      </p:sp>
      <p:sp>
        <p:nvSpPr>
          <p:cNvPr id="65538" name="Text Box 4"/>
          <p:cNvSpPr txBox="1">
            <a:spLocks noChangeArrowheads="1"/>
          </p:cNvSpPr>
          <p:nvPr/>
        </p:nvSpPr>
        <p:spPr bwMode="auto">
          <a:xfrm>
            <a:off x="304800" y="3276600"/>
            <a:ext cx="8534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>
                <a:solidFill>
                  <a:srgbClr val="FFFFFF"/>
                </a:solidFill>
              </a:rPr>
              <a:t>The algorithm defines the position of the light source</a:t>
            </a:r>
          </a:p>
        </p:txBody>
      </p:sp>
      <p:pic>
        <p:nvPicPr>
          <p:cNvPr id="65539" name="Picture 5" descr="Clipboard05"/>
          <p:cNvPicPr>
            <a:picLocks noChangeAspect="1" noChangeArrowheads="1"/>
          </p:cNvPicPr>
          <p:nvPr/>
        </p:nvPicPr>
        <p:blipFill>
          <a:blip r:embed="rId2"/>
          <a:srcRect l="21666" t="25658" r="21666"/>
          <a:stretch>
            <a:fillRect/>
          </a:stretch>
        </p:blipFill>
        <p:spPr bwMode="auto">
          <a:xfrm>
            <a:off x="4800600" y="823913"/>
            <a:ext cx="23383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457200" y="4000500"/>
            <a:ext cx="5105400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Principal Components Analysis (PCA)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unsupervised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variance (X)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Partial Least Squares Projection to Latent Structures (PLS)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covariance (Y ~ X)</a:t>
            </a:r>
          </a:p>
        </p:txBody>
      </p:sp>
      <p:pic>
        <p:nvPicPr>
          <p:cNvPr id="6554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7900"/>
            <a:ext cx="328453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4343400"/>
            <a:ext cx="3421063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Text Box 6"/>
          <p:cNvSpPr txBox="1">
            <a:spLocks noChangeArrowheads="1"/>
          </p:cNvSpPr>
          <p:nvPr/>
        </p:nvSpPr>
        <p:spPr bwMode="auto">
          <a:xfrm>
            <a:off x="5791200" y="6569075"/>
            <a:ext cx="3543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>
                <a:solidFill>
                  <a:srgbClr val="FFFFFF"/>
                </a:solidFill>
              </a:rPr>
              <a:t>James X. Li, 2009, VisuMap Tech.</a:t>
            </a:r>
            <a:r>
              <a:rPr lang="en-US" sz="120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241800"/>
            <a:ext cx="255905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165600"/>
            <a:ext cx="2551113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850"/>
            <a:ext cx="9144000" cy="762000"/>
          </a:xfrm>
        </p:spPr>
        <p:txBody>
          <a:bodyPr/>
          <a:lstStyle/>
          <a:p>
            <a:pPr algn="l" eaLnBrk="1" hangingPunct="1"/>
            <a:r>
              <a:rPr lang="en-US" smtClean="0">
                <a:solidFill>
                  <a:schemeClr val="bg1"/>
                </a:solidFill>
              </a:rPr>
              <a:t>	 Interpreting PCA Results</a:t>
            </a:r>
          </a:p>
        </p:txBody>
      </p:sp>
      <p:sp>
        <p:nvSpPr>
          <p:cNvPr id="66564" name="Rectangle 2"/>
          <p:cNvSpPr>
            <a:spLocks noChangeArrowheads="1"/>
          </p:cNvSpPr>
          <p:nvPr/>
        </p:nvSpPr>
        <p:spPr bwMode="auto">
          <a:xfrm>
            <a:off x="0" y="2819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rgbClr val="FFFFFF"/>
                </a:solidFill>
              </a:rPr>
              <a:t>Variance explained (eigenvalues)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Row (sample) scores and column (variable) loadings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6656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1728788"/>
            <a:ext cx="62484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1475" y="-76200"/>
            <a:ext cx="2422525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16188"/>
            <a:ext cx="5584825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7988" y="2135188"/>
            <a:ext cx="3656012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6645275" cy="1143000"/>
          </a:xfrm>
        </p:spPr>
        <p:txBody>
          <a:bodyPr/>
          <a:lstStyle/>
          <a:p>
            <a:pPr eaLnBrk="1" hangingPunct="1"/>
            <a:r>
              <a:rPr lang="en-US" sz="4500" smtClean="0">
                <a:solidFill>
                  <a:schemeClr val="bg1"/>
                </a:solidFill>
              </a:rPr>
              <a:t>	How are scores and loadings related?</a:t>
            </a:r>
          </a:p>
        </p:txBody>
      </p:sp>
      <p:sp>
        <p:nvSpPr>
          <p:cNvPr id="67589" name="Line 14"/>
          <p:cNvSpPr>
            <a:spLocks noChangeShapeType="1"/>
          </p:cNvSpPr>
          <p:nvPr/>
        </p:nvSpPr>
        <p:spPr bwMode="auto">
          <a:xfrm flipV="1">
            <a:off x="4800600" y="4649788"/>
            <a:ext cx="3505200" cy="76200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590" name="Line 13"/>
          <p:cNvSpPr>
            <a:spLocks noChangeShapeType="1"/>
          </p:cNvSpPr>
          <p:nvPr/>
        </p:nvSpPr>
        <p:spPr bwMode="auto">
          <a:xfrm>
            <a:off x="2819400" y="3005138"/>
            <a:ext cx="4344988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sz="5500" smtClean="0">
                <a:solidFill>
                  <a:schemeClr val="bg1"/>
                </a:solidFill>
              </a:rPr>
              <a:t>	 Centering and Scaling</a:t>
            </a:r>
          </a:p>
        </p:txBody>
      </p:sp>
      <p:sp>
        <p:nvSpPr>
          <p:cNvPr id="68610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8611" name="Group 3"/>
          <p:cNvGrpSpPr>
            <a:grpSpLocks/>
          </p:cNvGrpSpPr>
          <p:nvPr/>
        </p:nvGrpSpPr>
        <p:grpSpPr bwMode="auto">
          <a:xfrm>
            <a:off x="6257925" y="1219200"/>
            <a:ext cx="3054350" cy="2562225"/>
            <a:chOff x="45650" y="2389494"/>
            <a:chExt cx="4226697" cy="4163705"/>
          </a:xfrm>
        </p:grpSpPr>
        <p:pic>
          <p:nvPicPr>
            <p:cNvPr id="68622" name="Picture 9"/>
            <p:cNvPicPr>
              <a:picLocks noChangeAspect="1" noChangeArrowheads="1"/>
            </p:cNvPicPr>
            <p:nvPr/>
          </p:nvPicPr>
          <p:blipFill>
            <a:blip r:embed="rId2"/>
            <a:srcRect t="3441"/>
            <a:stretch>
              <a:fillRect/>
            </a:stretch>
          </p:blipFill>
          <p:spPr bwMode="auto">
            <a:xfrm>
              <a:off x="45650" y="2389494"/>
              <a:ext cx="4226697" cy="4163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8623" name="Group 13"/>
            <p:cNvGrpSpPr>
              <a:grpSpLocks/>
            </p:cNvGrpSpPr>
            <p:nvPr/>
          </p:nvGrpSpPr>
          <p:grpSpPr bwMode="auto">
            <a:xfrm>
              <a:off x="1960880" y="3667760"/>
              <a:ext cx="355600" cy="1818640"/>
              <a:chOff x="1960880" y="3667760"/>
              <a:chExt cx="355600" cy="22199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961284" y="3669331"/>
                <a:ext cx="0" cy="2207461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317171" y="3678779"/>
                <a:ext cx="0" cy="2207459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1961284" y="3688225"/>
                <a:ext cx="355886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612" name="Group 2"/>
          <p:cNvGrpSpPr>
            <a:grpSpLocks/>
          </p:cNvGrpSpPr>
          <p:nvPr/>
        </p:nvGrpSpPr>
        <p:grpSpPr bwMode="auto">
          <a:xfrm>
            <a:off x="6284913" y="3886200"/>
            <a:ext cx="3116262" cy="2457450"/>
            <a:chOff x="4755716" y="2560320"/>
            <a:chExt cx="4312084" cy="3992880"/>
          </a:xfrm>
        </p:grpSpPr>
        <p:pic>
          <p:nvPicPr>
            <p:cNvPr id="68617" name="Picture 2"/>
            <p:cNvPicPr>
              <a:picLocks noChangeAspect="1" noChangeArrowheads="1"/>
            </p:cNvPicPr>
            <p:nvPr/>
          </p:nvPicPr>
          <p:blipFill>
            <a:blip r:embed="rId3"/>
            <a:srcRect t="7402"/>
            <a:stretch>
              <a:fillRect/>
            </a:stretch>
          </p:blipFill>
          <p:spPr bwMode="auto">
            <a:xfrm>
              <a:off x="4755716" y="2560320"/>
              <a:ext cx="4312084" cy="3992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8618" name="Group 12"/>
            <p:cNvGrpSpPr>
              <a:grpSpLocks/>
            </p:cNvGrpSpPr>
            <p:nvPr/>
          </p:nvGrpSpPr>
          <p:grpSpPr bwMode="auto">
            <a:xfrm rot="10800000">
              <a:off x="6121400" y="3581400"/>
              <a:ext cx="660400" cy="1447800"/>
              <a:chOff x="6121400" y="2379334"/>
              <a:chExt cx="355600" cy="221996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6121801" y="2336463"/>
                <a:ext cx="0" cy="2206918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476649" y="2348326"/>
                <a:ext cx="0" cy="2206918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6121801" y="2356237"/>
                <a:ext cx="354848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787400"/>
            <a:ext cx="3636963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2749550"/>
            <a:ext cx="4267200" cy="36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5" name="Text Box 22"/>
          <p:cNvSpPr txBox="1">
            <a:spLocks noChangeArrowheads="1"/>
          </p:cNvSpPr>
          <p:nvPr/>
        </p:nvSpPr>
        <p:spPr bwMode="auto">
          <a:xfrm>
            <a:off x="3810000" y="6400800"/>
            <a:ext cx="1295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sz="1000">
                <a:solidFill>
                  <a:schemeClr val="bg1"/>
                </a:solidFill>
              </a:rPr>
              <a:t> PMID: 16762068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8616" name="Rectangle 2"/>
          <p:cNvSpPr txBox="1">
            <a:spLocks noChangeArrowheads="1"/>
          </p:cNvSpPr>
          <p:nvPr/>
        </p:nvSpPr>
        <p:spPr bwMode="auto">
          <a:xfrm>
            <a:off x="0" y="6370638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5-Principal Components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438400"/>
            <a:ext cx="426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7620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4000" smtClean="0">
                <a:solidFill>
                  <a:schemeClr val="bg1"/>
                </a:solidFill>
              </a:rPr>
              <a:t>Use PLS to test a hypothesis on a multivariate level</a:t>
            </a:r>
          </a:p>
        </p:txBody>
      </p:sp>
      <p:sp>
        <p:nvSpPr>
          <p:cNvPr id="69635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69636" name="Group 1"/>
          <p:cNvGrpSpPr>
            <a:grpSpLocks/>
          </p:cNvGrpSpPr>
          <p:nvPr/>
        </p:nvGrpSpPr>
        <p:grpSpPr bwMode="auto">
          <a:xfrm>
            <a:off x="5181600" y="2819400"/>
            <a:ext cx="3962400" cy="461963"/>
            <a:chOff x="4572000" y="1443335"/>
            <a:chExt cx="3962400" cy="461665"/>
          </a:xfrm>
        </p:grpSpPr>
        <p:sp>
          <p:nvSpPr>
            <p:cNvPr id="69641" name="Line 6"/>
            <p:cNvSpPr>
              <a:spLocks noChangeShapeType="1"/>
            </p:cNvSpPr>
            <p:nvPr/>
          </p:nvSpPr>
          <p:spPr bwMode="auto">
            <a:xfrm>
              <a:off x="4648200" y="1905000"/>
              <a:ext cx="37338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42" name="Text Box 7"/>
            <p:cNvSpPr txBox="1">
              <a:spLocks noChangeArrowheads="1"/>
            </p:cNvSpPr>
            <p:nvPr/>
          </p:nvSpPr>
          <p:spPr bwMode="auto">
            <a:xfrm>
              <a:off x="4572000" y="1443335"/>
              <a:ext cx="3962400" cy="456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rgbClr val="FFFFFF"/>
                  </a:solidFill>
                </a:rPr>
                <a:t> time = 0	        120 min.</a:t>
              </a:r>
            </a:p>
          </p:txBody>
        </p:sp>
      </p:grpSp>
      <p:pic>
        <p:nvPicPr>
          <p:cNvPr id="6963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Rectangle 5"/>
          <p:cNvSpPr>
            <a:spLocks noChangeArrowheads="1"/>
          </p:cNvSpPr>
          <p:nvPr/>
        </p:nvSpPr>
        <p:spPr bwMode="auto">
          <a:xfrm>
            <a:off x="0" y="1371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Partial Least Squares (PLS) is used to identify maximum modes of covariance between X measurements and Y (hypotheses)</a:t>
            </a:r>
          </a:p>
        </p:txBody>
      </p:sp>
      <p:sp>
        <p:nvSpPr>
          <p:cNvPr id="69639" name="Rectangle 5"/>
          <p:cNvSpPr>
            <a:spLocks noChangeArrowheads="1"/>
          </p:cNvSpPr>
          <p:nvPr/>
        </p:nvSpPr>
        <p:spPr bwMode="auto">
          <a:xfrm>
            <a:off x="1524000" y="2476500"/>
            <a:ext cx="169545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2600">
                <a:solidFill>
                  <a:srgbClr val="FFFFFF"/>
                </a:solidFill>
              </a:rPr>
              <a:t>PCA</a:t>
            </a:r>
          </a:p>
        </p:txBody>
      </p:sp>
      <p:sp>
        <p:nvSpPr>
          <p:cNvPr id="69640" name="Rectangle 5"/>
          <p:cNvSpPr>
            <a:spLocks noChangeArrowheads="1"/>
          </p:cNvSpPr>
          <p:nvPr/>
        </p:nvSpPr>
        <p:spPr bwMode="auto">
          <a:xfrm>
            <a:off x="6553200" y="2438400"/>
            <a:ext cx="8001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2600">
                <a:solidFill>
                  <a:srgbClr val="FFFFFF"/>
                </a:solidFill>
              </a:rPr>
              <a:t>PLS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sz="6000" smtClean="0">
                <a:solidFill>
                  <a:schemeClr val="bg1"/>
                </a:solidFill>
              </a:rPr>
              <a:t>	 Goals?</a:t>
            </a:r>
          </a:p>
        </p:txBody>
      </p:sp>
      <p:pic>
        <p:nvPicPr>
          <p:cNvPr id="40962" name="Picture 3" descr="pur m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86050"/>
            <a:ext cx="47244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5" descr="zoom 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763" y="1066800"/>
            <a:ext cx="781843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zoom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828925"/>
            <a:ext cx="42672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Line 8"/>
          <p:cNvSpPr>
            <a:spLocks noChangeShapeType="1"/>
          </p:cNvSpPr>
          <p:nvPr/>
        </p:nvSpPr>
        <p:spPr bwMode="auto">
          <a:xfrm>
            <a:off x="2152650" y="395287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10"/>
          <p:cNvSpPr>
            <a:spLocks noChangeShapeType="1"/>
          </p:cNvSpPr>
          <p:nvPr/>
        </p:nvSpPr>
        <p:spPr bwMode="auto">
          <a:xfrm>
            <a:off x="1447800" y="1409700"/>
            <a:ext cx="5943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8153400" cy="762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chemeClr val="bg1"/>
                </a:solidFill>
              </a:rPr>
              <a:t>	 Modeling multifactorial relationships</a:t>
            </a:r>
          </a:p>
        </p:txBody>
      </p:sp>
      <p:sp>
        <p:nvSpPr>
          <p:cNvPr id="70658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0659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3622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Text Box 11"/>
          <p:cNvSpPr txBox="1">
            <a:spLocks noChangeArrowheads="1"/>
          </p:cNvSpPr>
          <p:nvPr/>
        </p:nvSpPr>
        <p:spPr bwMode="auto">
          <a:xfrm>
            <a:off x="4876800" y="17526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dynamic changes among groups</a:t>
            </a:r>
          </a:p>
        </p:txBody>
      </p:sp>
      <p:pic>
        <p:nvPicPr>
          <p:cNvPr id="7066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25" y="2286000"/>
            <a:ext cx="425767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14"/>
          <p:cNvSpPr txBox="1">
            <a:spLocks noChangeArrowheads="1"/>
          </p:cNvSpPr>
          <p:nvPr/>
        </p:nvSpPr>
        <p:spPr bwMode="auto">
          <a:xfrm>
            <a:off x="390525" y="1752600"/>
            <a:ext cx="403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~two-way ANOVA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128588"/>
            <a:ext cx="5486400" cy="762000"/>
          </a:xfrm>
        </p:spPr>
        <p:txBody>
          <a:bodyPr/>
          <a:lstStyle/>
          <a:p>
            <a:pPr algn="l" eaLnBrk="1" hangingPunct="1"/>
            <a:r>
              <a:rPr lang="en-US" sz="4000" smtClean="0">
                <a:solidFill>
                  <a:schemeClr val="bg1"/>
                </a:solidFill>
              </a:rPr>
              <a:t>PLS Related Objects</a:t>
            </a:r>
          </a:p>
        </p:txBody>
      </p:sp>
      <p:sp>
        <p:nvSpPr>
          <p:cNvPr id="71682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1683" name="Rectangle 5"/>
          <p:cNvSpPr>
            <a:spLocks noChangeArrowheads="1"/>
          </p:cNvSpPr>
          <p:nvPr/>
        </p:nvSpPr>
        <p:spPr bwMode="auto">
          <a:xfrm>
            <a:off x="304800" y="1752600"/>
            <a:ext cx="845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0070C0"/>
                </a:solidFill>
              </a:rPr>
              <a:t>Model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dimensions, latent variables (LV)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performance metrics (Q2, RMSEP, etc)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validation (training/testing, permutation, cross-validation)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orthogonal correction</a:t>
            </a:r>
          </a:p>
          <a:p>
            <a:r>
              <a:rPr lang="en-US" sz="2600" b="1">
                <a:solidFill>
                  <a:srgbClr val="0070C0"/>
                </a:solidFill>
              </a:rPr>
              <a:t>Samples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scores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predicted values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residuals</a:t>
            </a:r>
          </a:p>
          <a:p>
            <a:r>
              <a:rPr lang="en-US" sz="2600" b="1">
                <a:solidFill>
                  <a:srgbClr val="0070C0"/>
                </a:solidFill>
              </a:rPr>
              <a:t>Variables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Loadings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Coefficients: summary of loadings based on all LVs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VIP: variable importance in projection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Feature selection</a:t>
            </a:r>
          </a:p>
          <a:p>
            <a:pPr>
              <a:buFont typeface="Arial" charset="0"/>
              <a:buChar char="•"/>
            </a:pPr>
            <a:endParaRPr lang="en-US" sz="2600">
              <a:solidFill>
                <a:srgbClr val="FFFFFF"/>
              </a:solidFill>
            </a:endParaRPr>
          </a:p>
          <a:p>
            <a:pPr>
              <a:buFont typeface="Arial" charset="0"/>
              <a:buChar char="•"/>
            </a:pPr>
            <a:endParaRPr lang="en-US" sz="2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228600"/>
            <a:ext cx="6705600" cy="533400"/>
          </a:xfrm>
        </p:spPr>
        <p:txBody>
          <a:bodyPr/>
          <a:lstStyle/>
          <a:p>
            <a:pPr algn="l" eaLnBrk="1" hangingPunct="1"/>
            <a:r>
              <a:rPr lang="en-US" sz="2600" smtClean="0">
                <a:solidFill>
                  <a:schemeClr val="bg1"/>
                </a:solidFill>
              </a:rPr>
              <a:t>“goodness” of the model is all about the perspective</a:t>
            </a:r>
          </a:p>
        </p:txBody>
      </p:sp>
      <p:sp>
        <p:nvSpPr>
          <p:cNvPr id="72706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270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93863"/>
            <a:ext cx="3503613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93863"/>
            <a:ext cx="3276600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 Box 6"/>
          <p:cNvSpPr txBox="1">
            <a:spLocks noChangeArrowheads="1"/>
          </p:cNvSpPr>
          <p:nvPr/>
        </p:nvSpPr>
        <p:spPr bwMode="auto">
          <a:xfrm>
            <a:off x="228600" y="4200525"/>
            <a:ext cx="44958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Determine in-sample (Q</a:t>
            </a:r>
            <a:r>
              <a:rPr lang="en-US" sz="2400" baseline="30000">
                <a:solidFill>
                  <a:srgbClr val="FFFFFF"/>
                </a:solidFill>
              </a:rPr>
              <a:t>2</a:t>
            </a:r>
            <a:r>
              <a:rPr lang="en-US" sz="2400">
                <a:solidFill>
                  <a:srgbClr val="FFFFFF"/>
                </a:solidFill>
              </a:rPr>
              <a:t>) and out-of-sample error (RMSEP) and compare to a random model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FFFFFF"/>
                </a:solidFill>
              </a:rPr>
              <a:t>permutation tests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FFFFFF"/>
                </a:solidFill>
              </a:rPr>
              <a:t>training/testing</a:t>
            </a:r>
          </a:p>
        </p:txBody>
      </p:sp>
      <p:pic>
        <p:nvPicPr>
          <p:cNvPr id="7271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4256088"/>
            <a:ext cx="4267200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Rectangle 2"/>
          <p:cNvSpPr txBox="1">
            <a:spLocks noChangeArrowheads="1"/>
          </p:cNvSpPr>
          <p:nvPr/>
        </p:nvSpPr>
        <p:spPr bwMode="auto">
          <a:xfrm>
            <a:off x="-114300" y="6370638"/>
            <a:ext cx="960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6-Partial Least Squares and lab 7-Data Analysis Case Study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sz="3400" smtClean="0">
                <a:solidFill>
                  <a:schemeClr val="bg1"/>
                </a:solidFill>
                <a:ea typeface="ＭＳ Ｐゴシック" pitchFamily="34" charset="-128"/>
              </a:rPr>
              <a:t>Functional Analysis</a:t>
            </a:r>
          </a:p>
        </p:txBody>
      </p:sp>
      <p:pic>
        <p:nvPicPr>
          <p:cNvPr id="73730" name="Picture 4" descr="big keg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2788"/>
            <a:ext cx="9144000" cy="585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1"/>
          <p:cNvSpPr>
            <a:spLocks noChangeArrowheads="1"/>
          </p:cNvSpPr>
          <p:nvPr/>
        </p:nvSpPr>
        <p:spPr bwMode="auto">
          <a:xfrm>
            <a:off x="533400" y="6653213"/>
            <a:ext cx="3779838" cy="215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Nucl. Acids Res.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(2008)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36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(suppl 2):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W423-W426.doi: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inherit" charset="0"/>
                <a:ea typeface="ＭＳ Ｐゴシック" pitchFamily="34" charset="-128"/>
                <a:cs typeface="+mn-cs"/>
              </a:rPr>
              <a:t>10.1093/nar/gkn282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 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1000" y="990600"/>
            <a:ext cx="8334375" cy="5562600"/>
            <a:chOff x="381000" y="1306513"/>
            <a:chExt cx="8334494" cy="5561965"/>
          </a:xfrm>
        </p:grpSpPr>
        <p:sp>
          <p:nvSpPr>
            <p:cNvPr id="73733" name="TextBox 1"/>
            <p:cNvSpPr txBox="1">
              <a:spLocks noChangeArrowheads="1"/>
            </p:cNvSpPr>
            <p:nvPr/>
          </p:nvSpPr>
          <p:spPr bwMode="auto">
            <a:xfrm>
              <a:off x="381000" y="1306513"/>
              <a:ext cx="8334494" cy="522287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>
                  <a:solidFill>
                    <a:schemeClr val="bg1"/>
                  </a:solidFill>
                  <a:ea typeface="ＭＳ Ｐゴシック" pitchFamily="34" charset="-128"/>
                </a:rPr>
                <a:t>Identify changes or enrichment in </a:t>
              </a:r>
              <a:r>
                <a:rPr lang="en-US" sz="2800">
                  <a:solidFill>
                    <a:srgbClr val="3399FF"/>
                  </a:solidFill>
                  <a:ea typeface="ＭＳ Ｐゴシック" pitchFamily="34" charset="-128"/>
                </a:rPr>
                <a:t>biochemical domains</a:t>
              </a:r>
            </a:p>
          </p:txBody>
        </p:sp>
        <p:grpSp>
          <p:nvGrpSpPr>
            <p:cNvPr id="73734" name="Group 1"/>
            <p:cNvGrpSpPr>
              <a:grpSpLocks/>
            </p:cNvGrpSpPr>
            <p:nvPr/>
          </p:nvGrpSpPr>
          <p:grpSpPr bwMode="auto">
            <a:xfrm>
              <a:off x="457200" y="1828800"/>
              <a:ext cx="8258294" cy="5039678"/>
              <a:chOff x="457200" y="1828800"/>
              <a:chExt cx="8258294" cy="5039678"/>
            </a:xfrm>
          </p:grpSpPr>
          <p:pic>
            <p:nvPicPr>
              <p:cNvPr id="73735" name="Picture 1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7201" y="1828741"/>
                <a:ext cx="8258293" cy="50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36" name="Rectangle 4"/>
              <p:cNvSpPr>
                <a:spLocks noChangeArrowheads="1"/>
              </p:cNvSpPr>
              <p:nvPr/>
            </p:nvSpPr>
            <p:spPr bwMode="auto">
              <a:xfrm>
                <a:off x="556259" y="2133600"/>
                <a:ext cx="1867059" cy="687368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>
                  <a:lnSpc>
                    <a:spcPts val="1600"/>
                  </a:lnSpc>
                  <a:spcBef>
                    <a:spcPct val="50000"/>
                  </a:spcBef>
                  <a:buFont typeface="Arial" charset="0"/>
                  <a:buChar char="•"/>
                </a:pPr>
                <a:r>
                  <a:rPr lang="en-US" sz="2400" b="1">
                    <a:solidFill>
                      <a:srgbClr val="FFFF00"/>
                    </a:solidFill>
                    <a:ea typeface="ＭＳ Ｐゴシック" pitchFamily="34" charset="-128"/>
                  </a:rPr>
                  <a:t>decrease</a:t>
                </a:r>
              </a:p>
              <a:p>
                <a:pPr marL="342900" indent="-342900">
                  <a:lnSpc>
                    <a:spcPts val="1600"/>
                  </a:lnSpc>
                  <a:spcBef>
                    <a:spcPct val="50000"/>
                  </a:spcBef>
                  <a:buFont typeface="Arial" charset="0"/>
                  <a:buChar char="•"/>
                </a:pPr>
                <a:r>
                  <a:rPr lang="en-US" sz="2400" b="1">
                    <a:solidFill>
                      <a:srgbClr val="0066FF"/>
                    </a:solidFill>
                    <a:ea typeface="ＭＳ Ｐゴシック" pitchFamily="34" charset="-128"/>
                  </a:rPr>
                  <a:t>increase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sz="3400" b="1" smtClean="0">
                <a:solidFill>
                  <a:schemeClr val="bg1"/>
                </a:solidFill>
                <a:ea typeface="ＭＳ Ｐゴシック" pitchFamily="34" charset="-128"/>
              </a:rPr>
              <a:t>Functional Analysis: </a:t>
            </a:r>
            <a:r>
              <a:rPr lang="en-US" sz="3000" b="1" smtClean="0">
                <a:solidFill>
                  <a:schemeClr val="bg1"/>
                </a:solidFill>
                <a:ea typeface="ＭＳ Ｐゴシック" pitchFamily="34" charset="-128"/>
              </a:rPr>
              <a:t>Enrichment</a:t>
            </a:r>
          </a:p>
        </p:txBody>
      </p:sp>
      <p:pic>
        <p:nvPicPr>
          <p:cNvPr id="75778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8213" y="2078038"/>
            <a:ext cx="3214687" cy="44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Rectangle 4"/>
          <p:cNvSpPr>
            <a:spLocks noChangeArrowheads="1"/>
          </p:cNvSpPr>
          <p:nvPr/>
        </p:nvSpPr>
        <p:spPr bwMode="auto">
          <a:xfrm>
            <a:off x="952500" y="1579563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Biochemical Pathway</a:t>
            </a:r>
          </a:p>
        </p:txBody>
      </p:sp>
      <p:pic>
        <p:nvPicPr>
          <p:cNvPr id="75780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8513" y="984250"/>
            <a:ext cx="661987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1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8213" y="1004888"/>
            <a:ext cx="874712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71700" y="1020763"/>
            <a:ext cx="8032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3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13563" y="954088"/>
            <a:ext cx="91440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21200" y="2333625"/>
            <a:ext cx="4598988" cy="381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5" name="Rectangle 1"/>
          <p:cNvSpPr>
            <a:spLocks noChangeArrowheads="1"/>
          </p:cNvSpPr>
          <p:nvPr/>
        </p:nvSpPr>
        <p:spPr bwMode="auto">
          <a:xfrm>
            <a:off x="5387975" y="1579563"/>
            <a:ext cx="2947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Biochemical Ontology</a:t>
            </a:r>
            <a:endParaRPr lang="en-US" sz="240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75786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53113" y="895350"/>
            <a:ext cx="617537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5787" name="Rectangle 2"/>
          <p:cNvSpPr txBox="1">
            <a:spLocks noChangeArrowheads="1"/>
          </p:cNvSpPr>
          <p:nvPr/>
        </p:nvSpPr>
        <p:spPr bwMode="auto">
          <a:xfrm>
            <a:off x="3124200" y="6370638"/>
            <a:ext cx="624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8-Metabolite Enrichment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77095">
            <a:off x="719138" y="4879975"/>
            <a:ext cx="708025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6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599969">
            <a:off x="609600" y="1565275"/>
            <a:ext cx="5794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5179849">
            <a:off x="905669" y="3032919"/>
            <a:ext cx="350837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0950" y="249238"/>
            <a:ext cx="5551488" cy="762000"/>
          </a:xfrm>
        </p:spPr>
        <p:txBody>
          <a:bodyPr/>
          <a:lstStyle/>
          <a:p>
            <a:pPr algn="l"/>
            <a:r>
              <a:rPr lang="en-US" sz="4000" b="1" smtClean="0">
                <a:solidFill>
                  <a:schemeClr val="bg1"/>
                </a:solidFill>
              </a:rPr>
              <a:t>Connections and Contexts</a:t>
            </a:r>
            <a:endParaRPr lang="en-US" sz="4000" smtClean="0">
              <a:solidFill>
                <a:schemeClr val="bg1"/>
              </a:solidFill>
            </a:endParaRP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252413" y="1897063"/>
            <a:ext cx="553878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Biochemical (substrate/product)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Database lookup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Web query</a:t>
            </a:r>
          </a:p>
        </p:txBody>
      </p:sp>
      <p:sp>
        <p:nvSpPr>
          <p:cNvPr id="77830" name="Rectangle 4"/>
          <p:cNvSpPr>
            <a:spLocks noChangeArrowheads="1"/>
          </p:cNvSpPr>
          <p:nvPr/>
        </p:nvSpPr>
        <p:spPr bwMode="auto">
          <a:xfrm>
            <a:off x="257175" y="3630613"/>
            <a:ext cx="45704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Chemical (structural or spectral similarity 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fingerprint generation</a:t>
            </a:r>
          </a:p>
        </p:txBody>
      </p:sp>
      <p:sp>
        <p:nvSpPr>
          <p:cNvPr id="77831" name="Rectangle 4"/>
          <p:cNvSpPr>
            <a:spLocks noChangeArrowheads="1"/>
          </p:cNvSpPr>
          <p:nvPr/>
        </p:nvSpPr>
        <p:spPr bwMode="auto">
          <a:xfrm>
            <a:off x="301625" y="5380038"/>
            <a:ext cx="91471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Empirical (dependency)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correlation, partial-correlation</a:t>
            </a:r>
          </a:p>
        </p:txBody>
      </p:sp>
      <p:pic>
        <p:nvPicPr>
          <p:cNvPr id="77832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96200" y="2209800"/>
            <a:ext cx="8175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3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8763" y="2314575"/>
            <a:ext cx="10810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37325" y="2314575"/>
            <a:ext cx="9921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7835" name="Group 1"/>
          <p:cNvGrpSpPr>
            <a:grpSpLocks/>
          </p:cNvGrpSpPr>
          <p:nvPr/>
        </p:nvGrpSpPr>
        <p:grpSpPr bwMode="auto">
          <a:xfrm>
            <a:off x="4686300" y="3200400"/>
            <a:ext cx="4457700" cy="1903413"/>
            <a:chOff x="4690231" y="3201987"/>
            <a:chExt cx="4457627" cy="1903413"/>
          </a:xfrm>
        </p:grpSpPr>
        <p:sp>
          <p:nvSpPr>
            <p:cNvPr id="77840" name="Text Box 8"/>
            <p:cNvSpPr txBox="1">
              <a:spLocks noChangeArrowheads="1"/>
            </p:cNvSpPr>
            <p:nvPr/>
          </p:nvSpPr>
          <p:spPr bwMode="auto">
            <a:xfrm>
              <a:off x="4870863" y="4830762"/>
              <a:ext cx="427699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i="1">
                  <a:solidFill>
                    <a:schemeClr val="bg1"/>
                  </a:solidFill>
                </a:rPr>
                <a:t>BMC Bioinformatics</a:t>
              </a:r>
              <a:r>
                <a:rPr lang="en-US" sz="1200">
                  <a:solidFill>
                    <a:schemeClr val="bg1"/>
                  </a:solidFill>
                </a:rPr>
                <a:t> 2012, </a:t>
              </a:r>
              <a:r>
                <a:rPr lang="en-US" sz="1200" b="1">
                  <a:solidFill>
                    <a:schemeClr val="bg1"/>
                  </a:solidFill>
                </a:rPr>
                <a:t>13</a:t>
              </a:r>
              <a:r>
                <a:rPr lang="en-US" sz="1200">
                  <a:solidFill>
                    <a:schemeClr val="bg1"/>
                  </a:solidFill>
                </a:rPr>
                <a:t>:99 doi:10.1186/1471-2105-13-99 </a:t>
              </a:r>
            </a:p>
          </p:txBody>
        </p:sp>
        <p:pic>
          <p:nvPicPr>
            <p:cNvPr id="77841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690231" y="3201987"/>
              <a:ext cx="4276725" cy="162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783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54713" y="5408613"/>
            <a:ext cx="1147762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7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13638" y="5289550"/>
            <a:ext cx="1133475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8" name="Picture 1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740525" y="0"/>
            <a:ext cx="2403475" cy="20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9" name="Picture 2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68825" y="3475038"/>
            <a:ext cx="7938" cy="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25" y="2936875"/>
            <a:ext cx="29718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3925" y="2960688"/>
            <a:ext cx="2992438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936875"/>
            <a:ext cx="2109788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2698750" y="1793875"/>
            <a:ext cx="3001963" cy="76517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2. Calculate Mappings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8600" y="1793875"/>
            <a:ext cx="2133600" cy="76517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1. Calculate Connections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35675" y="1793875"/>
            <a:ext cx="2928938" cy="84613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3. Create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Mapped Network</a:t>
            </a:r>
          </a:p>
        </p:txBody>
      </p:sp>
      <p:sp>
        <p:nvSpPr>
          <p:cNvPr id="78855" name="TextBox 6"/>
          <p:cNvSpPr txBox="1">
            <a:spLocks noChangeArrowheads="1"/>
          </p:cNvSpPr>
          <p:nvPr/>
        </p:nvSpPr>
        <p:spPr bwMode="auto">
          <a:xfrm>
            <a:off x="23813" y="5943600"/>
            <a:ext cx="91233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FFFF"/>
                </a:solidFill>
              </a:rPr>
              <a:t>Grapov D</a:t>
            </a:r>
            <a:r>
              <a:rPr lang="en-US" sz="1200">
                <a:solidFill>
                  <a:srgbClr val="FFFFFF"/>
                </a:solidFill>
              </a:rPr>
              <a:t>., Fiehn O., Multivariate and network tools for analysis and visualization of metabolomic data, ASMS, June 08, 2013, Minneapolis, MN</a:t>
            </a:r>
          </a:p>
        </p:txBody>
      </p:sp>
      <p:sp>
        <p:nvSpPr>
          <p:cNvPr id="78856" name="Rectangle 2"/>
          <p:cNvSpPr txBox="1">
            <a:spLocks noChangeArrowheads="1"/>
          </p:cNvSpPr>
          <p:nvPr/>
        </p:nvSpPr>
        <p:spPr bwMode="auto">
          <a:xfrm>
            <a:off x="0" y="1524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4400">
                <a:solidFill>
                  <a:schemeClr val="bg1"/>
                </a:solidFill>
              </a:rPr>
              <a:t>Network Mapping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4"/>
          <p:cNvSpPr>
            <a:spLocks noChangeArrowheads="1"/>
          </p:cNvSpPr>
          <p:nvPr/>
        </p:nvSpPr>
        <p:spPr bwMode="auto">
          <a:xfrm>
            <a:off x="0" y="609600"/>
            <a:ext cx="906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algn="l" eaLnBrk="1" hangingPunct="1"/>
            <a:r>
              <a:rPr lang="en-US" sz="3600" b="1" smtClean="0">
                <a:solidFill>
                  <a:schemeClr val="bg1"/>
                </a:solidFill>
              </a:rPr>
              <a:t>Mapping Analysis Results to Networks</a:t>
            </a:r>
            <a:endParaRPr lang="en-US" sz="3600" smtClean="0">
              <a:solidFill>
                <a:schemeClr val="bg1"/>
              </a:solidFill>
            </a:endParaRPr>
          </a:p>
        </p:txBody>
      </p:sp>
      <p:pic>
        <p:nvPicPr>
          <p:cNvPr id="7987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992313"/>
            <a:ext cx="3057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9876" name="Group 3"/>
          <p:cNvGrpSpPr>
            <a:grpSpLocks/>
          </p:cNvGrpSpPr>
          <p:nvPr/>
        </p:nvGrpSpPr>
        <p:grpSpPr bwMode="auto">
          <a:xfrm>
            <a:off x="3581400" y="1981200"/>
            <a:ext cx="2832100" cy="4125913"/>
            <a:chOff x="3581400" y="2274815"/>
            <a:chExt cx="2832259" cy="4125985"/>
          </a:xfrm>
        </p:grpSpPr>
        <p:pic>
          <p:nvPicPr>
            <p:cNvPr id="79886" name="Picture 4"/>
            <p:cNvPicPr>
              <a:picLocks noChangeAspect="1" noChangeArrowheads="1"/>
            </p:cNvPicPr>
            <p:nvPr/>
          </p:nvPicPr>
          <p:blipFill>
            <a:blip r:embed="rId3"/>
            <a:srcRect b="16740"/>
            <a:stretch>
              <a:fillRect/>
            </a:stretch>
          </p:blipFill>
          <p:spPr bwMode="auto">
            <a:xfrm>
              <a:off x="3581400" y="4050635"/>
              <a:ext cx="2832259" cy="1568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88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87184" y="2274815"/>
              <a:ext cx="2220689" cy="1722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9888" name="Group 2"/>
            <p:cNvGrpSpPr>
              <a:grpSpLocks/>
            </p:cNvGrpSpPr>
            <p:nvPr/>
          </p:nvGrpSpPr>
          <p:grpSpPr bwMode="auto">
            <a:xfrm>
              <a:off x="3834373" y="5565991"/>
              <a:ext cx="2326312" cy="834809"/>
              <a:chOff x="5630501" y="5469958"/>
              <a:chExt cx="2831693" cy="1311842"/>
            </a:xfrm>
          </p:grpSpPr>
          <p:pic>
            <p:nvPicPr>
              <p:cNvPr id="79889" name="Picture 8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630501" y="5506749"/>
                <a:ext cx="1358034" cy="12750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9890" name="Picture 9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315200" y="5469958"/>
                <a:ext cx="1146994" cy="1146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6" name="Right Arrow 25"/>
          <p:cNvSpPr/>
          <p:nvPr/>
        </p:nvSpPr>
        <p:spPr>
          <a:xfrm>
            <a:off x="3124200" y="1314450"/>
            <a:ext cx="4572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1270000"/>
            <a:ext cx="2743200" cy="4095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Analysis results</a:t>
            </a:r>
          </a:p>
        </p:txBody>
      </p:sp>
      <p:pic>
        <p:nvPicPr>
          <p:cNvPr id="79879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43713" y="2144713"/>
            <a:ext cx="23002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3749675" y="1227138"/>
            <a:ext cx="2286000" cy="4095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Network Annotation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248400" y="1304925"/>
            <a:ext cx="4572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886575" y="1219200"/>
            <a:ext cx="2136775" cy="40798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Mapped Network</a:t>
            </a:r>
          </a:p>
        </p:txBody>
      </p:sp>
      <p:pic>
        <p:nvPicPr>
          <p:cNvPr id="79883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80238" y="4343400"/>
            <a:ext cx="2027237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4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64450" y="0"/>
            <a:ext cx="14795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5" name="Rectangle 2"/>
          <p:cNvSpPr txBox="1">
            <a:spLocks noChangeArrowheads="1"/>
          </p:cNvSpPr>
          <p:nvPr/>
        </p:nvSpPr>
        <p:spPr bwMode="auto">
          <a:xfrm>
            <a:off x="-15875" y="6286500"/>
            <a:ext cx="960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9-Network Mapping 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ctrTitle" idx="4294967295"/>
          </p:nvPr>
        </p:nvSpPr>
        <p:spPr>
          <a:xfrm>
            <a:off x="5499100" y="12700"/>
            <a:ext cx="3644900" cy="1092200"/>
          </a:xfrm>
          <a:solidFill>
            <a:schemeClr val="tx1"/>
          </a:solidFill>
        </p:spPr>
        <p:txBody>
          <a:bodyPr/>
          <a:lstStyle/>
          <a:p>
            <a:r>
              <a:rPr lang="en-US" sz="4000" smtClean="0">
                <a:solidFill>
                  <a:schemeClr val="bg1"/>
                </a:solidFill>
              </a:rPr>
              <a:t>Biochemical Relationships</a:t>
            </a:r>
          </a:p>
        </p:txBody>
      </p:sp>
      <p:pic>
        <p:nvPicPr>
          <p:cNvPr id="80898" name="Picture 4" descr="biochemical network 3 (fixed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46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286250" y="1203325"/>
            <a:ext cx="4933950" cy="5654675"/>
            <a:chOff x="4267200" y="1219200"/>
            <a:chExt cx="4933950" cy="5654675"/>
          </a:xfrm>
        </p:grpSpPr>
        <p:pic>
          <p:nvPicPr>
            <p:cNvPr id="80903" name="Picture 1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53200" y="4191000"/>
              <a:ext cx="1503363" cy="1065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4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67350" y="5410200"/>
              <a:ext cx="3733800" cy="111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0905" name="Group 1"/>
            <p:cNvGrpSpPr>
              <a:grpSpLocks/>
            </p:cNvGrpSpPr>
            <p:nvPr/>
          </p:nvGrpSpPr>
          <p:grpSpPr bwMode="auto">
            <a:xfrm>
              <a:off x="4267200" y="1219200"/>
              <a:ext cx="4865688" cy="2619375"/>
              <a:chOff x="4267200" y="1219200"/>
              <a:chExt cx="4865688" cy="2619375"/>
            </a:xfrm>
          </p:grpSpPr>
          <p:sp>
            <p:nvSpPr>
              <p:cNvPr id="80907" name="Rectangle 19"/>
              <p:cNvSpPr>
                <a:spLocks noChangeArrowheads="1"/>
              </p:cNvSpPr>
              <p:nvPr/>
            </p:nvSpPr>
            <p:spPr bwMode="auto">
              <a:xfrm>
                <a:off x="4267200" y="1828800"/>
                <a:ext cx="838200" cy="609600"/>
              </a:xfrm>
              <a:prstGeom prst="rect">
                <a:avLst/>
              </a:prstGeom>
              <a:noFill/>
              <a:ln w="3810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08" name="Line 20"/>
              <p:cNvSpPr>
                <a:spLocks noChangeShapeType="1"/>
              </p:cNvSpPr>
              <p:nvPr/>
            </p:nvSpPr>
            <p:spPr bwMode="auto">
              <a:xfrm flipV="1">
                <a:off x="5105400" y="1219200"/>
                <a:ext cx="533400" cy="6096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09" name="Line 21"/>
              <p:cNvSpPr>
                <a:spLocks noChangeShapeType="1"/>
              </p:cNvSpPr>
              <p:nvPr/>
            </p:nvSpPr>
            <p:spPr bwMode="auto">
              <a:xfrm>
                <a:off x="5105400" y="2438400"/>
                <a:ext cx="533400" cy="13716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910" name="Group 24"/>
              <p:cNvGrpSpPr>
                <a:grpSpLocks/>
              </p:cNvGrpSpPr>
              <p:nvPr/>
            </p:nvGrpSpPr>
            <p:grpSpPr bwMode="auto">
              <a:xfrm>
                <a:off x="5627688" y="1219200"/>
                <a:ext cx="3505200" cy="2619375"/>
                <a:chOff x="3545" y="768"/>
                <a:chExt cx="2208" cy="1650"/>
              </a:xfrm>
            </p:grpSpPr>
            <p:pic>
              <p:nvPicPr>
                <p:cNvPr id="80911" name="Picture 12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572" y="768"/>
                  <a:ext cx="2160" cy="1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912" name="Rectangle 14"/>
                <p:cNvSpPr>
                  <a:spLocks noChangeArrowheads="1"/>
                </p:cNvSpPr>
                <p:nvPr/>
              </p:nvSpPr>
              <p:spPr bwMode="auto">
                <a:xfrm>
                  <a:off x="4882" y="2208"/>
                  <a:ext cx="864" cy="192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13" name="Rectangle 15"/>
                <p:cNvSpPr>
                  <a:spLocks noChangeArrowheads="1"/>
                </p:cNvSpPr>
                <p:nvPr/>
              </p:nvSpPr>
              <p:spPr bwMode="auto">
                <a:xfrm>
                  <a:off x="3573" y="1920"/>
                  <a:ext cx="672" cy="4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14" name="Rectangle 22"/>
                <p:cNvSpPr>
                  <a:spLocks noChangeArrowheads="1"/>
                </p:cNvSpPr>
                <p:nvPr/>
              </p:nvSpPr>
              <p:spPr bwMode="auto">
                <a:xfrm>
                  <a:off x="3545" y="768"/>
                  <a:ext cx="2208" cy="1632"/>
                </a:xfrm>
                <a:prstGeom prst="rect">
                  <a:avLst/>
                </a:prstGeom>
                <a:noFill/>
                <a:ln w="76200">
                  <a:solidFill>
                    <a:srgbClr val="5F5F5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0906" name="Text Box 26"/>
            <p:cNvSpPr txBox="1">
              <a:spLocks noChangeArrowheads="1"/>
            </p:cNvSpPr>
            <p:nvPr/>
          </p:nvSpPr>
          <p:spPr bwMode="auto">
            <a:xfrm>
              <a:off x="5562600" y="6629400"/>
              <a:ext cx="35814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hlinkClick r:id="rId6"/>
                </a:rPr>
                <a:t>http://www.genome.jp/dbget-bin/www_bget?rn:R00975</a:t>
              </a:r>
              <a:r>
                <a:rPr lang="en-US" sz="1000"/>
                <a:t> 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7742238" y="3603625"/>
            <a:ext cx="1349375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34300" y="3492500"/>
            <a:ext cx="13716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7"/>
          <p:cNvSpPr/>
          <p:nvPr/>
        </p:nvSpPr>
        <p:spPr>
          <a:xfrm>
            <a:off x="7696200" y="3505200"/>
            <a:ext cx="13716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3676650" cy="1219200"/>
          </a:xfrm>
          <a:solidFill>
            <a:schemeClr val="tx1"/>
          </a:solidFill>
        </p:spPr>
        <p:txBody>
          <a:bodyPr/>
          <a:lstStyle/>
          <a:p>
            <a:r>
              <a:rPr lang="en-US" sz="4000" smtClean="0">
                <a:solidFill>
                  <a:schemeClr val="bg1"/>
                </a:solidFill>
              </a:rPr>
              <a:t>Structural Similarity</a:t>
            </a:r>
          </a:p>
        </p:txBody>
      </p:sp>
      <p:pic>
        <p:nvPicPr>
          <p:cNvPr id="81922" name="Picture 3" descr="biochemical network 3 (fixed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6650" y="0"/>
            <a:ext cx="546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4063" y="3425825"/>
            <a:ext cx="15875" cy="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0" y="381000"/>
            <a:ext cx="5791200" cy="6483350"/>
            <a:chOff x="0" y="381000"/>
            <a:chExt cx="5791200" cy="6483350"/>
          </a:xfrm>
        </p:grpSpPr>
        <p:sp>
          <p:nvSpPr>
            <p:cNvPr id="81926" name="Rectangle 24"/>
            <p:cNvSpPr>
              <a:spLocks noChangeArrowheads="1"/>
            </p:cNvSpPr>
            <p:nvPr/>
          </p:nvSpPr>
          <p:spPr bwMode="auto">
            <a:xfrm>
              <a:off x="533400" y="1524000"/>
              <a:ext cx="2438400" cy="2590800"/>
            </a:xfrm>
            <a:prstGeom prst="rect">
              <a:avLst/>
            </a:prstGeom>
            <a:noFill/>
            <a:ln w="7620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1927" name="Group 1"/>
            <p:cNvGrpSpPr>
              <a:grpSpLocks/>
            </p:cNvGrpSpPr>
            <p:nvPr/>
          </p:nvGrpSpPr>
          <p:grpSpPr bwMode="auto">
            <a:xfrm>
              <a:off x="0" y="381000"/>
              <a:ext cx="5791200" cy="6483350"/>
              <a:chOff x="0" y="381000"/>
              <a:chExt cx="5791200" cy="6483350"/>
            </a:xfrm>
          </p:grpSpPr>
          <p:pic>
            <p:nvPicPr>
              <p:cNvPr id="81928" name="Picture 1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52400" y="5638800"/>
                <a:ext cx="3413125" cy="830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929" name="Picture 1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04800" y="4572000"/>
                <a:ext cx="2895600" cy="6048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1930" name="Group 20"/>
              <p:cNvGrpSpPr>
                <a:grpSpLocks/>
              </p:cNvGrpSpPr>
              <p:nvPr/>
            </p:nvGrpSpPr>
            <p:grpSpPr bwMode="auto">
              <a:xfrm>
                <a:off x="533400" y="1524000"/>
                <a:ext cx="2438400" cy="2620963"/>
                <a:chOff x="3792" y="2304"/>
                <a:chExt cx="1735" cy="1939"/>
              </a:xfrm>
            </p:grpSpPr>
            <p:pic>
              <p:nvPicPr>
                <p:cNvPr id="81935" name="Picture 18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792" y="2304"/>
                  <a:ext cx="1735" cy="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1936" name="Rectangle 19"/>
                <p:cNvSpPr>
                  <a:spLocks noChangeArrowheads="1"/>
                </p:cNvSpPr>
                <p:nvPr/>
              </p:nvSpPr>
              <p:spPr bwMode="auto">
                <a:xfrm>
                  <a:off x="3798" y="3804"/>
                  <a:ext cx="192" cy="432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1931" name="Rectangle 21"/>
              <p:cNvSpPr>
                <a:spLocks noChangeArrowheads="1"/>
              </p:cNvSpPr>
              <p:nvPr/>
            </p:nvSpPr>
            <p:spPr bwMode="auto">
              <a:xfrm>
                <a:off x="4419600" y="381000"/>
                <a:ext cx="1371600" cy="1371600"/>
              </a:xfrm>
              <a:prstGeom prst="rect">
                <a:avLst/>
              </a:prstGeom>
              <a:noFill/>
              <a:ln w="3810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932" name="Line 22"/>
              <p:cNvSpPr>
                <a:spLocks noChangeShapeType="1"/>
              </p:cNvSpPr>
              <p:nvPr/>
            </p:nvSpPr>
            <p:spPr bwMode="auto">
              <a:xfrm flipV="1">
                <a:off x="2971800" y="381000"/>
                <a:ext cx="1447800" cy="11430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33" name="Line 23"/>
              <p:cNvSpPr>
                <a:spLocks noChangeShapeType="1"/>
              </p:cNvSpPr>
              <p:nvPr/>
            </p:nvSpPr>
            <p:spPr bwMode="auto">
              <a:xfrm flipV="1">
                <a:off x="2971800" y="1752600"/>
                <a:ext cx="1447800" cy="23622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34" name="Text Box 25"/>
              <p:cNvSpPr txBox="1">
                <a:spLocks noChangeArrowheads="1"/>
              </p:cNvSpPr>
              <p:nvPr/>
            </p:nvSpPr>
            <p:spPr bwMode="auto">
              <a:xfrm>
                <a:off x="0" y="6619875"/>
                <a:ext cx="3886200" cy="24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000">
                    <a:hlinkClick r:id="rId7"/>
                  </a:rPr>
                  <a:t>http://pubchem.ncbi.nlm.nih.gov//score_matrix/score_matrix.cgi</a:t>
                </a:r>
                <a:r>
                  <a:rPr lang="en-US" sz="1000"/>
                  <a:t> </a:t>
                </a: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541338" y="3551238"/>
            <a:ext cx="277812" cy="57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2"/>
          <p:cNvSpPr txBox="1">
            <a:spLocks noChangeArrowheads="1"/>
          </p:cNvSpPr>
          <p:nvPr/>
        </p:nvSpPr>
        <p:spPr bwMode="auto">
          <a:xfrm>
            <a:off x="1143000" y="0"/>
            <a:ext cx="8001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400">
                <a:solidFill>
                  <a:schemeClr val="bg1"/>
                </a:solidFill>
              </a:rPr>
              <a:t>Analysis at the Metabolomic Scale</a:t>
            </a:r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9263" y="15875"/>
            <a:ext cx="107473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163638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828800"/>
            <a:ext cx="89916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6" name="Text Box 4"/>
          <p:cNvSpPr txBox="1">
            <a:spLocks noChangeArrowheads="1"/>
          </p:cNvSpPr>
          <p:nvPr/>
        </p:nvSpPr>
        <p:spPr bwMode="auto">
          <a:xfrm>
            <a:off x="0" y="653732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" charset="0"/>
              </a:rPr>
              <a:t>Complex lipids correlation network in mouse serum</a:t>
            </a:r>
          </a:p>
        </p:txBody>
      </p:sp>
      <p:sp>
        <p:nvSpPr>
          <p:cNvPr id="82947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Correlation networks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simple to calculate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6" descr="Clipboard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868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0" name="Text Box 9"/>
          <p:cNvSpPr txBox="1">
            <a:spLocks noChangeArrowheads="1"/>
          </p:cNvSpPr>
          <p:nvPr/>
        </p:nvSpPr>
        <p:spPr bwMode="auto">
          <a:xfrm>
            <a:off x="0" y="0"/>
            <a:ext cx="91440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Correlation Networks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can be difficult to interpret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poorly discriminate between direct and indirect associations</a:t>
            </a:r>
          </a:p>
        </p:txBody>
      </p:sp>
      <p:sp>
        <p:nvSpPr>
          <p:cNvPr id="83971" name="Text Box 10"/>
          <p:cNvSpPr txBox="1">
            <a:spLocks noChangeArrowheads="1"/>
          </p:cNvSpPr>
          <p:nvPr/>
        </p:nvSpPr>
        <p:spPr bwMode="auto">
          <a:xfrm>
            <a:off x="0" y="653732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" charset="0"/>
              </a:rPr>
              <a:t>Complex lipids correlation network in mouse heart tissue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2"/>
          <p:cNvSpPr txBox="1">
            <a:spLocks noChangeArrowheads="1"/>
          </p:cNvSpPr>
          <p:nvPr/>
        </p:nvSpPr>
        <p:spPr bwMode="auto">
          <a:xfrm>
            <a:off x="0" y="0"/>
            <a:ext cx="41910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>
                <a:solidFill>
                  <a:schemeClr val="bg1"/>
                </a:solidFill>
                <a:latin typeface="Arial" charset="0"/>
              </a:rPr>
              <a:t>Partial correlations can help simplify networks and preference direct over indirect associations.</a:t>
            </a:r>
          </a:p>
        </p:txBody>
      </p:sp>
      <p:pic>
        <p:nvPicPr>
          <p:cNvPr id="8499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4063" y="3425825"/>
            <a:ext cx="15875" cy="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4063" y="3425825"/>
            <a:ext cx="15875" cy="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9088" y="0"/>
            <a:ext cx="50149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7" name="Text Box 11"/>
          <p:cNvSpPr txBox="1">
            <a:spLocks noChangeArrowheads="1"/>
          </p:cNvSpPr>
          <p:nvPr/>
        </p:nvSpPr>
        <p:spPr bwMode="auto">
          <a:xfrm>
            <a:off x="122238" y="5867400"/>
            <a:ext cx="441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  <a:latin typeface="Arial" charset="0"/>
              </a:rPr>
              <a:t>Complex lipids partial correlation network in human plasma</a:t>
            </a:r>
          </a:p>
        </p:txBody>
      </p:sp>
      <p:pic>
        <p:nvPicPr>
          <p:cNvPr id="8499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6300" y="2590800"/>
            <a:ext cx="2035175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9" name="TextBox 1"/>
          <p:cNvSpPr txBox="1">
            <a:spLocks noChangeArrowheads="1"/>
          </p:cNvSpPr>
          <p:nvPr/>
        </p:nvSpPr>
        <p:spPr bwMode="auto">
          <a:xfrm>
            <a:off x="712788" y="5257800"/>
            <a:ext cx="23622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charset="0"/>
              </a:rPr>
              <a:t>10.1007/978-1-4614-1689-0_17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0"/>
            <a:ext cx="7924800" cy="762000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bg1"/>
                </a:solidFill>
              </a:rPr>
              <a:t>Mass Spectral Connections</a:t>
            </a:r>
          </a:p>
        </p:txBody>
      </p:sp>
      <p:pic>
        <p:nvPicPr>
          <p:cNvPr id="86018" name="Picture 8" descr="text37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600200"/>
            <a:ext cx="6324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93800"/>
            <a:ext cx="2803525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5563" y="6386513"/>
            <a:ext cx="3413125" cy="279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457200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sz="1200" b="1">
                <a:solidFill>
                  <a:schemeClr val="bg1"/>
                </a:solidFill>
              </a:rPr>
              <a:t>Watrous J et al. PNAS 2012;109:E1743-E1752</a:t>
            </a:r>
          </a:p>
        </p:txBody>
      </p:sp>
      <p:sp>
        <p:nvSpPr>
          <p:cNvPr id="86021" name="Rectangle 2"/>
          <p:cNvSpPr txBox="1">
            <a:spLocks noChangeArrowheads="1"/>
          </p:cNvSpPr>
          <p:nvPr/>
        </p:nvSpPr>
        <p:spPr bwMode="auto">
          <a:xfrm>
            <a:off x="3048000" y="6221413"/>
            <a:ext cx="960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10-Network Mapping 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0"/>
            <a:ext cx="7924800" cy="762000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bg1"/>
                </a:solidFill>
              </a:rPr>
              <a:t>Software and Resources</a:t>
            </a:r>
          </a:p>
        </p:txBody>
      </p:sp>
      <p:sp>
        <p:nvSpPr>
          <p:cNvPr id="87042" name="Rectangle 4"/>
          <p:cNvSpPr>
            <a:spLocks noChangeArrowheads="1"/>
          </p:cNvSpPr>
          <p:nvPr/>
        </p:nvSpPr>
        <p:spPr bwMode="auto">
          <a:xfrm>
            <a:off x="452438" y="990600"/>
            <a:ext cx="876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DeviumWeb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 Dynamic multivariate data analysis and visualization platform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2"/>
              </a:rPr>
              <a:t>https://github.com/dgrapov/DeviumWeb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imDEV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 Microsoft Excel add-in for multivariate analysis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3"/>
              </a:rPr>
              <a:t>http://sourceforge.net/projects/imdev/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MetaMapR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 Network analysis tools for metabolomics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4"/>
              </a:rPr>
              <a:t>https://github.com/dgrapov/MetaMapR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TeachingDemos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 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Tutorials and demonstrations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5"/>
              </a:rPr>
              <a:t>http://sourceforge.net/projects/teachingdemos/?source=directory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6"/>
              </a:rPr>
              <a:t>https://github.com/dgrapov/TeachingDemos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Data analysis case studies and Examples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7"/>
              </a:rPr>
              <a:t>http://imdevsoftware.wordpress.com/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800" b="1">
              <a:solidFill>
                <a:srgbClr val="FFFFFF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5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52400"/>
            <a:ext cx="9067800" cy="838200"/>
          </a:xfrm>
        </p:spPr>
        <p:txBody>
          <a:bodyPr/>
          <a:lstStyle/>
          <a:p>
            <a:pPr algn="l"/>
            <a:r>
              <a:rPr lang="en-US" sz="3400" smtClean="0">
                <a:solidFill>
                  <a:schemeClr val="bg1"/>
                </a:solidFill>
                <a:ea typeface="ＭＳ Ｐゴシック" pitchFamily="34" charset="-128"/>
              </a:rPr>
              <a:t/>
            </a:r>
            <a:br>
              <a:rPr lang="en-US" sz="3400" smtClean="0">
                <a:solidFill>
                  <a:schemeClr val="bg1"/>
                </a:solidFill>
                <a:ea typeface="ＭＳ Ｐゴシック" pitchFamily="34" charset="-128"/>
              </a:rPr>
            </a:br>
            <a:endParaRPr lang="en-US" sz="340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1700" y="2435225"/>
            <a:ext cx="18192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38" y="0"/>
            <a:ext cx="9131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8" name="TextBox 1"/>
          <p:cNvSpPr txBox="1">
            <a:spLocks noChangeArrowheads="1"/>
          </p:cNvSpPr>
          <p:nvPr/>
        </p:nvSpPr>
        <p:spPr bwMode="auto">
          <a:xfrm>
            <a:off x="457200" y="1828800"/>
            <a:ext cx="7442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5000" b="1" dirty="0">
                <a:solidFill>
                  <a:srgbClr val="F2F2F2"/>
                </a:solidFill>
                <a:ea typeface="ＭＳ Ｐゴシック" pitchFamily="34" charset="-128"/>
              </a:rPr>
              <a:t>Questions?</a:t>
            </a:r>
          </a:p>
          <a:p>
            <a:pPr algn="ctr"/>
            <a:endParaRPr lang="en-US" sz="5000" b="1" dirty="0">
              <a:solidFill>
                <a:srgbClr val="F2F2F2"/>
              </a:solidFill>
              <a:ea typeface="ＭＳ Ｐゴシック" pitchFamily="34" charset="-128"/>
            </a:endParaRPr>
          </a:p>
          <a:p>
            <a:pPr algn="ctr"/>
            <a:r>
              <a:rPr lang="en-US" sz="5000" b="1" dirty="0" smtClean="0">
                <a:solidFill>
                  <a:srgbClr val="F2F2F2"/>
                </a:solidFill>
                <a:ea typeface="ＭＳ Ｐゴシック" pitchFamily="34" charset="-128"/>
              </a:rPr>
              <a:t>dgrapov@gmail.com</a:t>
            </a:r>
            <a:endParaRPr lang="en-US" sz="5000" b="1" dirty="0">
              <a:solidFill>
                <a:srgbClr val="F2F2F2"/>
              </a:solidFill>
              <a:ea typeface="ＭＳ Ｐゴシック" pitchFamily="34" charset="-128"/>
            </a:endParaRPr>
          </a:p>
        </p:txBody>
      </p:sp>
      <p:pic>
        <p:nvPicPr>
          <p:cNvPr id="88070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61263" y="1130300"/>
            <a:ext cx="1200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6" name="Group 6"/>
          <p:cNvGrpSpPr>
            <a:grpSpLocks/>
          </p:cNvGrpSpPr>
          <p:nvPr/>
        </p:nvGrpSpPr>
        <p:grpSpPr bwMode="auto">
          <a:xfrm>
            <a:off x="6115050" y="766763"/>
            <a:ext cx="2943225" cy="5792787"/>
            <a:chOff x="6115760" y="766763"/>
            <a:chExt cx="2943225" cy="5792787"/>
          </a:xfrm>
        </p:grpSpPr>
        <p:sp>
          <p:nvSpPr>
            <p:cNvPr id="40" name="Rounded Rectangle 39"/>
            <p:cNvSpPr/>
            <p:nvPr/>
          </p:nvSpPr>
          <p:spPr>
            <a:xfrm>
              <a:off x="6295148" y="2362200"/>
              <a:ext cx="264477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Network Mapping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63385" y="5237163"/>
              <a:ext cx="2895600" cy="1322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u="sng" dirty="0">
                  <a:solidFill>
                    <a:srgbClr val="3399FF"/>
                  </a:solidFill>
                  <a:uFill>
                    <a:solidFill>
                      <a:srgbClr val="FF66FF"/>
                    </a:solidFill>
                  </a:uFill>
                  <a:cs typeface="+mn-cs"/>
                </a:rPr>
                <a:t>Ranked</a:t>
              </a: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 </a:t>
              </a:r>
              <a:r>
                <a:rPr lang="en-US" sz="2000" b="1" u="sng" dirty="0">
                  <a:solidFill>
                    <a:srgbClr val="3399FF"/>
                  </a:solidFill>
                  <a:uFill>
                    <a:solidFill>
                      <a:srgbClr val="FF0000"/>
                    </a:solidFill>
                  </a:uFill>
                  <a:cs typeface="+mn-cs"/>
                </a:rPr>
                <a:t>statistically significant</a:t>
              </a: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 differences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within a a biochemical </a:t>
              </a:r>
              <a:r>
                <a:rPr lang="en-US" sz="2000" b="1" u="sng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FFC000"/>
                    </a:solidFill>
                  </a:uFill>
                  <a:cs typeface="+mn-cs"/>
                </a:rPr>
                <a:t>context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277685" y="76676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Statistics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285623" y="126841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293560" y="1765300"/>
              <a:ext cx="2654300" cy="407988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Context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15910" y="936625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15910" y="1447800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33373" y="1922463"/>
              <a:ext cx="450850" cy="5222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=</a:t>
              </a:r>
            </a:p>
          </p:txBody>
        </p:sp>
        <p:pic>
          <p:nvPicPr>
            <p:cNvPr id="43051" name="Picture 4" descr="C:\Users\dgrapov\Desktop\fucccccccccc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15760" y="3076575"/>
              <a:ext cx="2867025" cy="2038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010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Statistical and Multivariate Analyses</a:t>
            </a:r>
          </a:p>
        </p:txBody>
      </p:sp>
      <p:grpSp>
        <p:nvGrpSpPr>
          <p:cNvPr id="43011" name="Group 1"/>
          <p:cNvGrpSpPr>
            <a:grpSpLocks/>
          </p:cNvGrpSpPr>
          <p:nvPr/>
        </p:nvGrpSpPr>
        <p:grpSpPr bwMode="auto">
          <a:xfrm>
            <a:off x="187325" y="793750"/>
            <a:ext cx="5678488" cy="1379538"/>
            <a:chOff x="187325" y="793750"/>
            <a:chExt cx="5678488" cy="1379538"/>
          </a:xfrm>
        </p:grpSpPr>
        <p:grpSp>
          <p:nvGrpSpPr>
            <p:cNvPr id="43037" name="Group 4"/>
            <p:cNvGrpSpPr>
              <a:grpSpLocks/>
            </p:cNvGrpSpPr>
            <p:nvPr/>
          </p:nvGrpSpPr>
          <p:grpSpPr bwMode="auto">
            <a:xfrm>
              <a:off x="187325" y="793750"/>
              <a:ext cx="2659063" cy="1379538"/>
              <a:chOff x="188110" y="793927"/>
              <a:chExt cx="2657603" cy="1379538"/>
            </a:xfrm>
          </p:grpSpPr>
          <p:pic>
            <p:nvPicPr>
              <p:cNvPr id="4303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08397" y="793927"/>
                <a:ext cx="1837316" cy="1379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040" name="Group 2"/>
              <p:cNvGrpSpPr>
                <a:grpSpLocks/>
              </p:cNvGrpSpPr>
              <p:nvPr/>
            </p:nvGrpSpPr>
            <p:grpSpPr bwMode="auto">
              <a:xfrm>
                <a:off x="188110" y="796477"/>
                <a:ext cx="2657603" cy="1373419"/>
                <a:chOff x="558503" y="1970791"/>
                <a:chExt cx="2657603" cy="1373419"/>
              </a:xfrm>
            </p:grpSpPr>
            <p:sp>
              <p:nvSpPr>
                <p:cNvPr id="43041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558503" y="1970791"/>
                  <a:ext cx="2654597" cy="671979"/>
                </a:xfrm>
                <a:prstGeom prst="rect">
                  <a:avLst/>
                </a:prstGeom>
                <a:solidFill>
                  <a:srgbClr val="0066FF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solidFill>
                        <a:srgbClr val="FFFF00"/>
                      </a:solidFill>
                      <a:ea typeface="ＭＳ Ｐゴシック" pitchFamily="34" charset="-128"/>
                    </a:rPr>
                    <a:t>Group 1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FFFF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43042" name="TextBox 46"/>
                <p:cNvSpPr txBox="1">
                  <a:spLocks noChangeArrowheads="1"/>
                </p:cNvSpPr>
                <p:nvPr/>
              </p:nvSpPr>
              <p:spPr bwMode="auto">
                <a:xfrm>
                  <a:off x="561509" y="2649020"/>
                  <a:ext cx="2654597" cy="695190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ea typeface="ＭＳ Ｐゴシック" pitchFamily="34" charset="-128"/>
                    </a:rPr>
                    <a:t>Group 2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0066FF"/>
                    </a:solidFill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3146425" y="914400"/>
              <a:ext cx="2719388" cy="1016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What </a:t>
              </a:r>
              <a:r>
                <a:rPr lang="en-US" sz="2000" b="1" dirty="0" err="1">
                  <a:solidFill>
                    <a:srgbClr val="3399FF"/>
                  </a:solidFill>
                  <a:cs typeface="+mn-cs"/>
                </a:rPr>
                <a:t>analytes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 are different between the </a:t>
              </a:r>
              <a:r>
                <a:rPr lang="en-US" sz="2000" b="1" dirty="0">
                  <a:solidFill>
                    <a:srgbClr val="00FF99"/>
                  </a:solidFill>
                  <a:cs typeface="+mn-cs"/>
                </a:rPr>
                <a:t>two groups of samples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?</a:t>
              </a:r>
            </a:p>
          </p:txBody>
        </p:sp>
      </p:grpSp>
      <p:grpSp>
        <p:nvGrpSpPr>
          <p:cNvPr id="51204" name="Group 2"/>
          <p:cNvGrpSpPr>
            <a:grpSpLocks/>
          </p:cNvGrpSpPr>
          <p:nvPr/>
        </p:nvGrpSpPr>
        <p:grpSpPr bwMode="auto">
          <a:xfrm>
            <a:off x="190500" y="2362200"/>
            <a:ext cx="2655888" cy="3889375"/>
            <a:chOff x="190500" y="2362200"/>
            <a:chExt cx="2655888" cy="3889375"/>
          </a:xfrm>
        </p:grpSpPr>
        <p:grpSp>
          <p:nvGrpSpPr>
            <p:cNvPr id="43026" name="Group 1"/>
            <p:cNvGrpSpPr>
              <a:grpSpLocks/>
            </p:cNvGrpSpPr>
            <p:nvPr/>
          </p:nvGrpSpPr>
          <p:grpSpPr bwMode="auto">
            <a:xfrm rot="5400000" flipH="1">
              <a:off x="750093" y="3326607"/>
              <a:ext cx="1471613" cy="1308100"/>
              <a:chOff x="-515012" y="1371600"/>
              <a:chExt cx="1547816" cy="1471613"/>
            </a:xfrm>
          </p:grpSpPr>
          <p:pic>
            <p:nvPicPr>
              <p:cNvPr id="43030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72330" y="1891307"/>
                <a:ext cx="56770" cy="9804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1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-5400000">
                <a:off x="-42675" y="1714739"/>
                <a:ext cx="57150" cy="981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2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5400000">
                <a:off x="10116" y="2016315"/>
                <a:ext cx="76795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3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16200000" flipH="1">
                <a:off x="527724" y="1139419"/>
                <a:ext cx="76796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4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66957" y="1791294"/>
                <a:ext cx="75137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5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966016" y="1705570"/>
                <a:ext cx="76806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6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-5400000">
                <a:off x="447383" y="920832"/>
                <a:ext cx="57150" cy="980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6" name="Rounded Rectangle 35"/>
            <p:cNvSpPr/>
            <p:nvPr/>
          </p:nvSpPr>
          <p:spPr>
            <a:xfrm>
              <a:off x="190500" y="2362200"/>
              <a:ext cx="2655888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Statistical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1788" y="5237163"/>
              <a:ext cx="2508250" cy="10144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significant differences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 lacking rank and context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3525" y="2809875"/>
              <a:ext cx="2509838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t-Test</a:t>
              </a:r>
            </a:p>
          </p:txBody>
        </p:sp>
      </p:grpSp>
      <p:grpSp>
        <p:nvGrpSpPr>
          <p:cNvPr id="51205" name="Group 4"/>
          <p:cNvGrpSpPr>
            <a:grpSpLocks/>
          </p:cNvGrpSpPr>
          <p:nvPr/>
        </p:nvGrpSpPr>
        <p:grpSpPr bwMode="auto">
          <a:xfrm>
            <a:off x="3098800" y="2362200"/>
            <a:ext cx="2763838" cy="3889375"/>
            <a:chOff x="3098800" y="2362200"/>
            <a:chExt cx="2763838" cy="3889375"/>
          </a:xfrm>
        </p:grpSpPr>
        <p:sp>
          <p:nvSpPr>
            <p:cNvPr id="39" name="Rounded Rectangle 38"/>
            <p:cNvSpPr/>
            <p:nvPr/>
          </p:nvSpPr>
          <p:spPr>
            <a:xfrm>
              <a:off x="3143250" y="2362200"/>
              <a:ext cx="271462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grpSp>
          <p:nvGrpSpPr>
            <p:cNvPr id="43015" name="Group 6"/>
            <p:cNvGrpSpPr>
              <a:grpSpLocks/>
            </p:cNvGrpSpPr>
            <p:nvPr/>
          </p:nvGrpSpPr>
          <p:grpSpPr bwMode="auto">
            <a:xfrm>
              <a:off x="3098800" y="3230563"/>
              <a:ext cx="2763838" cy="1620837"/>
              <a:chOff x="3270363" y="1876425"/>
              <a:chExt cx="3052650" cy="1881188"/>
            </a:xfrm>
          </p:grpSpPr>
          <p:pic>
            <p:nvPicPr>
              <p:cNvPr id="43018" name="Picture 3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580713" y="1876425"/>
                <a:ext cx="2742300" cy="1881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19" name="Picture 1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976411" y="3013245"/>
                <a:ext cx="969623" cy="263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0" name="Picture 14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rot="10800000">
                <a:off x="3270363" y="2405221"/>
                <a:ext cx="310350" cy="135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1" name="Picture 16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894569" y="1889322"/>
                <a:ext cx="303337" cy="2966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2" name="Picture 18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913289" y="3501507"/>
                <a:ext cx="666288" cy="256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3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687101" y="2582100"/>
                <a:ext cx="722396" cy="298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4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712241" y="2980239"/>
                <a:ext cx="724102" cy="296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5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984894" y="2102334"/>
                <a:ext cx="724102" cy="2980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9" name="TextBox 58"/>
            <p:cNvSpPr txBox="1"/>
            <p:nvPr/>
          </p:nvSpPr>
          <p:spPr>
            <a:xfrm>
              <a:off x="3143250" y="5237163"/>
              <a:ext cx="2508250" cy="10144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ranked differences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lacking significance and context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38500" y="2795588"/>
              <a:ext cx="2508250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O-PLS-DA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3" name="Group 6"/>
          <p:cNvGrpSpPr>
            <a:grpSpLocks/>
          </p:cNvGrpSpPr>
          <p:nvPr/>
        </p:nvGrpSpPr>
        <p:grpSpPr bwMode="auto">
          <a:xfrm>
            <a:off x="6115050" y="766763"/>
            <a:ext cx="2867025" cy="4348162"/>
            <a:chOff x="6115760" y="766763"/>
            <a:chExt cx="2867025" cy="4348162"/>
          </a:xfrm>
        </p:grpSpPr>
        <p:sp>
          <p:nvSpPr>
            <p:cNvPr id="40" name="Rounded Rectangle 39"/>
            <p:cNvSpPr/>
            <p:nvPr/>
          </p:nvSpPr>
          <p:spPr>
            <a:xfrm>
              <a:off x="6295148" y="2362200"/>
              <a:ext cx="264477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Network Mapping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277685" y="76676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Statistics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285623" y="126841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293560" y="1765300"/>
              <a:ext cx="2654300" cy="407988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Context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15910" y="936625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15910" y="1447800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33373" y="1922463"/>
              <a:ext cx="450850" cy="5222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=</a:t>
              </a:r>
            </a:p>
          </p:txBody>
        </p:sp>
        <p:pic>
          <p:nvPicPr>
            <p:cNvPr id="44076" name="Picture 4" descr="C:\Users\dgrapov\Desktop\fucccccccccc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15760" y="3076575"/>
              <a:ext cx="2867025" cy="2038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034" name="Group 29"/>
          <p:cNvGrpSpPr>
            <a:grpSpLocks/>
          </p:cNvGrpSpPr>
          <p:nvPr/>
        </p:nvGrpSpPr>
        <p:grpSpPr bwMode="auto">
          <a:xfrm>
            <a:off x="6226175" y="3154363"/>
            <a:ext cx="2895600" cy="1881187"/>
            <a:chOff x="9448800" y="2970549"/>
            <a:chExt cx="2895600" cy="1881188"/>
          </a:xfrm>
        </p:grpSpPr>
        <p:pic>
          <p:nvPicPr>
            <p:cNvPr id="4406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48800" y="2970549"/>
              <a:ext cx="2741613" cy="1881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Rectangle 28"/>
            <p:cNvSpPr/>
            <p:nvPr/>
          </p:nvSpPr>
          <p:spPr>
            <a:xfrm>
              <a:off x="12039600" y="3911937"/>
              <a:ext cx="3048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2800"/>
            </a:p>
          </p:txBody>
        </p:sp>
      </p:grpSp>
      <p:sp>
        <p:nvSpPr>
          <p:cNvPr id="4403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Statistical and Multivariate Analyses</a:t>
            </a:r>
          </a:p>
        </p:txBody>
      </p:sp>
      <p:grpSp>
        <p:nvGrpSpPr>
          <p:cNvPr id="44036" name="Group 1"/>
          <p:cNvGrpSpPr>
            <a:grpSpLocks/>
          </p:cNvGrpSpPr>
          <p:nvPr/>
        </p:nvGrpSpPr>
        <p:grpSpPr bwMode="auto">
          <a:xfrm>
            <a:off x="187325" y="793750"/>
            <a:ext cx="5678488" cy="1379538"/>
            <a:chOff x="187325" y="793750"/>
            <a:chExt cx="5678488" cy="1379538"/>
          </a:xfrm>
        </p:grpSpPr>
        <p:grpSp>
          <p:nvGrpSpPr>
            <p:cNvPr id="44061" name="Group 4"/>
            <p:cNvGrpSpPr>
              <a:grpSpLocks/>
            </p:cNvGrpSpPr>
            <p:nvPr/>
          </p:nvGrpSpPr>
          <p:grpSpPr bwMode="auto">
            <a:xfrm>
              <a:off x="187325" y="793750"/>
              <a:ext cx="2659063" cy="1379538"/>
              <a:chOff x="188110" y="793927"/>
              <a:chExt cx="2657603" cy="1379538"/>
            </a:xfrm>
          </p:grpSpPr>
          <p:pic>
            <p:nvPicPr>
              <p:cNvPr id="44063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08397" y="793927"/>
                <a:ext cx="1837316" cy="1379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4064" name="Group 2"/>
              <p:cNvGrpSpPr>
                <a:grpSpLocks/>
              </p:cNvGrpSpPr>
              <p:nvPr/>
            </p:nvGrpSpPr>
            <p:grpSpPr bwMode="auto">
              <a:xfrm>
                <a:off x="188110" y="796477"/>
                <a:ext cx="2657603" cy="1373419"/>
                <a:chOff x="558503" y="1970791"/>
                <a:chExt cx="2657603" cy="1373419"/>
              </a:xfrm>
            </p:grpSpPr>
            <p:sp>
              <p:nvSpPr>
                <p:cNvPr id="4406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558503" y="1970791"/>
                  <a:ext cx="2654597" cy="671979"/>
                </a:xfrm>
                <a:prstGeom prst="rect">
                  <a:avLst/>
                </a:prstGeom>
                <a:solidFill>
                  <a:srgbClr val="0066FF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solidFill>
                        <a:srgbClr val="FFFF00"/>
                      </a:solidFill>
                      <a:ea typeface="ＭＳ Ｐゴシック" pitchFamily="34" charset="-128"/>
                    </a:rPr>
                    <a:t>Group 1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FFFF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44066" name="TextBox 46"/>
                <p:cNvSpPr txBox="1">
                  <a:spLocks noChangeArrowheads="1"/>
                </p:cNvSpPr>
                <p:nvPr/>
              </p:nvSpPr>
              <p:spPr bwMode="auto">
                <a:xfrm>
                  <a:off x="561509" y="2649020"/>
                  <a:ext cx="2654597" cy="695190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ea typeface="ＭＳ Ｐゴシック" pitchFamily="34" charset="-128"/>
                    </a:rPr>
                    <a:t>Group 2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0066FF"/>
                    </a:solidFill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3146425" y="914400"/>
              <a:ext cx="2719388" cy="1016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What </a:t>
              </a:r>
              <a:r>
                <a:rPr lang="en-US" sz="2000" b="1" dirty="0" err="1">
                  <a:solidFill>
                    <a:srgbClr val="3399FF"/>
                  </a:solidFill>
                  <a:cs typeface="+mn-cs"/>
                </a:rPr>
                <a:t>analytes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 are different between the </a:t>
              </a:r>
              <a:r>
                <a:rPr lang="en-US" sz="2000" b="1" dirty="0">
                  <a:solidFill>
                    <a:srgbClr val="00FF99"/>
                  </a:solidFill>
                  <a:cs typeface="+mn-cs"/>
                </a:rPr>
                <a:t>two groups of samples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?</a:t>
              </a:r>
            </a:p>
          </p:txBody>
        </p:sp>
      </p:grpSp>
      <p:grpSp>
        <p:nvGrpSpPr>
          <p:cNvPr id="44037" name="Group 2"/>
          <p:cNvGrpSpPr>
            <a:grpSpLocks/>
          </p:cNvGrpSpPr>
          <p:nvPr/>
        </p:nvGrpSpPr>
        <p:grpSpPr bwMode="auto">
          <a:xfrm>
            <a:off x="190500" y="2362200"/>
            <a:ext cx="2655888" cy="2354263"/>
            <a:chOff x="190500" y="2362200"/>
            <a:chExt cx="2655888" cy="2354263"/>
          </a:xfrm>
        </p:grpSpPr>
        <p:grpSp>
          <p:nvGrpSpPr>
            <p:cNvPr id="44051" name="Group 1"/>
            <p:cNvGrpSpPr>
              <a:grpSpLocks/>
            </p:cNvGrpSpPr>
            <p:nvPr/>
          </p:nvGrpSpPr>
          <p:grpSpPr bwMode="auto">
            <a:xfrm rot="5400000" flipH="1">
              <a:off x="750093" y="3326607"/>
              <a:ext cx="1471613" cy="1308100"/>
              <a:chOff x="-515012" y="1371600"/>
              <a:chExt cx="1547816" cy="1471613"/>
            </a:xfrm>
          </p:grpSpPr>
          <p:pic>
            <p:nvPicPr>
              <p:cNvPr id="44054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72330" y="1891307"/>
                <a:ext cx="56770" cy="9804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5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-5400000">
                <a:off x="-42675" y="1714739"/>
                <a:ext cx="57150" cy="981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6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rot="5400000">
                <a:off x="10116" y="2016315"/>
                <a:ext cx="76795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7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rot="16200000" flipH="1">
                <a:off x="527724" y="1139419"/>
                <a:ext cx="76796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8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66957" y="1791294"/>
                <a:ext cx="75137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9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66016" y="1705570"/>
                <a:ext cx="76806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60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-5400000">
                <a:off x="447383" y="920832"/>
                <a:ext cx="57150" cy="980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6" name="Rounded Rectangle 35"/>
            <p:cNvSpPr/>
            <p:nvPr/>
          </p:nvSpPr>
          <p:spPr>
            <a:xfrm>
              <a:off x="190500" y="2362200"/>
              <a:ext cx="2655888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Statistical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3525" y="2809875"/>
              <a:ext cx="2509838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t-Test</a:t>
              </a:r>
            </a:p>
          </p:txBody>
        </p:sp>
      </p:grpSp>
      <p:grpSp>
        <p:nvGrpSpPr>
          <p:cNvPr id="44038" name="Group 4"/>
          <p:cNvGrpSpPr>
            <a:grpSpLocks/>
          </p:cNvGrpSpPr>
          <p:nvPr/>
        </p:nvGrpSpPr>
        <p:grpSpPr bwMode="auto">
          <a:xfrm>
            <a:off x="3098800" y="2362200"/>
            <a:ext cx="2763838" cy="2489200"/>
            <a:chOff x="3098800" y="2362200"/>
            <a:chExt cx="2763838" cy="2489200"/>
          </a:xfrm>
        </p:grpSpPr>
        <p:sp>
          <p:nvSpPr>
            <p:cNvPr id="39" name="Rounded Rectangle 38"/>
            <p:cNvSpPr/>
            <p:nvPr/>
          </p:nvSpPr>
          <p:spPr>
            <a:xfrm>
              <a:off x="3143250" y="2362200"/>
              <a:ext cx="271462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grpSp>
          <p:nvGrpSpPr>
            <p:cNvPr id="44041" name="Group 6"/>
            <p:cNvGrpSpPr>
              <a:grpSpLocks/>
            </p:cNvGrpSpPr>
            <p:nvPr/>
          </p:nvGrpSpPr>
          <p:grpSpPr bwMode="auto">
            <a:xfrm>
              <a:off x="3098800" y="3230563"/>
              <a:ext cx="2763838" cy="1620837"/>
              <a:chOff x="3270363" y="1876425"/>
              <a:chExt cx="3052650" cy="1881188"/>
            </a:xfrm>
          </p:grpSpPr>
          <p:pic>
            <p:nvPicPr>
              <p:cNvPr id="4404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580713" y="1876425"/>
                <a:ext cx="2742300" cy="1881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4" name="Picture 1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976411" y="3013245"/>
                <a:ext cx="969623" cy="263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5" name="Picture 14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rot="10800000">
                <a:off x="3270363" y="2405221"/>
                <a:ext cx="310350" cy="135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6" name="Picture 16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894569" y="1889322"/>
                <a:ext cx="303337" cy="2966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7" name="Picture 18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913289" y="3501507"/>
                <a:ext cx="666288" cy="256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8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687101" y="2582100"/>
                <a:ext cx="722396" cy="298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9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712241" y="2980239"/>
                <a:ext cx="724102" cy="296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0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984894" y="2102334"/>
                <a:ext cx="724102" cy="2980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1" name="TextBox 60"/>
            <p:cNvSpPr txBox="1"/>
            <p:nvPr/>
          </p:nvSpPr>
          <p:spPr>
            <a:xfrm>
              <a:off x="3238500" y="2795588"/>
              <a:ext cx="2508250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O-PLS-DA</a:t>
              </a:r>
            </a:p>
          </p:txBody>
        </p:sp>
      </p:grpSp>
      <p:sp>
        <p:nvSpPr>
          <p:cNvPr id="48" name="TextBox 47"/>
          <p:cNvSpPr txBox="1"/>
          <p:nvPr/>
        </p:nvSpPr>
        <p:spPr bwMode="auto">
          <a:xfrm>
            <a:off x="609600" y="5410200"/>
            <a:ext cx="82296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FF66FF"/>
                </a:solidFill>
                <a:cs typeface="+mn-cs"/>
              </a:rPr>
              <a:t>To see the big picture it is necessary too view the data from multiple different angles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31"/>
          <p:cNvSpPr>
            <a:spLocks noChangeArrowheads="1"/>
          </p:cNvSpPr>
          <p:nvPr/>
        </p:nvSpPr>
        <p:spPr bwMode="auto">
          <a:xfrm>
            <a:off x="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5058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925" y="4821238"/>
            <a:ext cx="2479675" cy="196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Rectangle 15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52388"/>
            <a:ext cx="9144000" cy="557212"/>
          </a:xfrm>
        </p:spPr>
        <p:txBody>
          <a:bodyPr/>
          <a:lstStyle/>
          <a:p>
            <a:pPr algn="ctr" eaLnBrk="1" hangingPunct="1"/>
            <a:r>
              <a:rPr lang="en-US" sz="3600" b="1" smtClean="0">
                <a:solidFill>
                  <a:schemeClr val="bg1"/>
                </a:solidFill>
              </a:rPr>
              <a:t>Cycle of Scientific Discovery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4830763"/>
            <a:ext cx="244475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262063"/>
            <a:ext cx="2374900" cy="183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67100" y="1263650"/>
            <a:ext cx="2138363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3111500"/>
            <a:ext cx="10668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65" name="Group 2"/>
          <p:cNvGrpSpPr>
            <a:grpSpLocks/>
          </p:cNvGrpSpPr>
          <p:nvPr/>
        </p:nvGrpSpPr>
        <p:grpSpPr bwMode="auto">
          <a:xfrm>
            <a:off x="6223000" y="1339850"/>
            <a:ext cx="2819400" cy="2416175"/>
            <a:chOff x="5894758" y="897472"/>
            <a:chExt cx="2819400" cy="2415224"/>
          </a:xfrm>
        </p:grpSpPr>
        <p:grpSp>
          <p:nvGrpSpPr>
            <p:cNvPr id="45079" name="Group 1"/>
            <p:cNvGrpSpPr>
              <a:grpSpLocks/>
            </p:cNvGrpSpPr>
            <p:nvPr/>
          </p:nvGrpSpPr>
          <p:grpSpPr bwMode="auto">
            <a:xfrm>
              <a:off x="5894758" y="897472"/>
              <a:ext cx="2819400" cy="2415224"/>
              <a:chOff x="5334000" y="480376"/>
              <a:chExt cx="2657475" cy="2269174"/>
            </a:xfrm>
          </p:grpSpPr>
          <p:pic>
            <p:nvPicPr>
              <p:cNvPr id="45081" name="Picture 3617" descr="Clipboard20"/>
              <p:cNvPicPr>
                <a:picLocks noChangeAspect="1" noChangeArrowheads="1"/>
              </p:cNvPicPr>
              <p:nvPr/>
            </p:nvPicPr>
            <p:blipFill>
              <a:blip r:embed="rId7"/>
              <a:srcRect t="9673" b="7544"/>
              <a:stretch>
                <a:fillRect/>
              </a:stretch>
            </p:blipFill>
            <p:spPr bwMode="auto">
              <a:xfrm>
                <a:off x="5410200" y="1266825"/>
                <a:ext cx="2473325" cy="717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2" name="Picture 3618" descr="Clipboard21"/>
              <p:cNvPicPr>
                <a:picLocks noChangeAspect="1" noChangeArrowheads="1"/>
              </p:cNvPicPr>
              <p:nvPr/>
            </p:nvPicPr>
            <p:blipFill>
              <a:blip r:embed="rId8"/>
              <a:srcRect l="5621" t="15616" b="7808"/>
              <a:stretch>
                <a:fillRect/>
              </a:stretch>
            </p:blipFill>
            <p:spPr bwMode="auto">
              <a:xfrm>
                <a:off x="5334000" y="533400"/>
                <a:ext cx="2503488" cy="71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3" name="Picture 3655" descr="Clipboard05"/>
              <p:cNvPicPr>
                <a:picLocks noChangeAspect="1" noChangeArrowheads="1"/>
              </p:cNvPicPr>
              <p:nvPr/>
            </p:nvPicPr>
            <p:blipFill>
              <a:blip r:embed="rId9"/>
              <a:srcRect r="5647"/>
              <a:stretch>
                <a:fillRect/>
              </a:stretch>
            </p:blipFill>
            <p:spPr bwMode="auto">
              <a:xfrm>
                <a:off x="5476875" y="2033588"/>
                <a:ext cx="2468563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4" name="Picture 3664" descr="Clipboard09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7267575" y="480376"/>
                <a:ext cx="428625" cy="428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5" name="Picture 3665" descr="Clipboard05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5648800" y="50704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6" name="Picture 3666" descr="Clipboard04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467600" y="2033588"/>
                <a:ext cx="523875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7" name="Picture 3667" descr="Clipboard06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7188358" y="1219200"/>
                <a:ext cx="595313" cy="595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5080" name="Picture 3668" descr="Clipboard07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191565" y="2678788"/>
              <a:ext cx="4286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Right Arrow 3"/>
          <p:cNvSpPr/>
          <p:nvPr/>
        </p:nvSpPr>
        <p:spPr>
          <a:xfrm>
            <a:off x="2768600" y="784225"/>
            <a:ext cx="4572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851525" y="798513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5400000">
            <a:off x="7298531" y="3877470"/>
            <a:ext cx="473075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5800725" y="4383088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2674938" y="4400550"/>
            <a:ext cx="533400" cy="287338"/>
          </a:xfrm>
          <a:prstGeom prst="left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338513" y="755650"/>
            <a:ext cx="2392362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50000" y="4337050"/>
            <a:ext cx="2392363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322638" y="4340225"/>
            <a:ext cx="2392362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50813" y="4341813"/>
            <a:ext cx="2425700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Hypothesis Generation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418263" y="782638"/>
            <a:ext cx="2392362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 Processing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95275" y="739775"/>
            <a:ext cx="2363788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Hypothesis</a:t>
            </a:r>
          </a:p>
        </p:txBody>
      </p:sp>
      <p:pic>
        <p:nvPicPr>
          <p:cNvPr id="45077" name="Picture 5" descr="BOX Figure 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479800" y="5014913"/>
            <a:ext cx="193040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ight Arrow 41"/>
          <p:cNvSpPr/>
          <p:nvPr/>
        </p:nvSpPr>
        <p:spPr>
          <a:xfrm rot="16200000">
            <a:off x="980282" y="3553618"/>
            <a:ext cx="9525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31"/>
          <p:cNvSpPr>
            <a:spLocks noChangeArrowheads="1"/>
          </p:cNvSpPr>
          <p:nvPr/>
        </p:nvSpPr>
        <p:spPr bwMode="auto">
          <a:xfrm>
            <a:off x="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6082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46083" name="Group 2"/>
          <p:cNvGrpSpPr>
            <a:grpSpLocks/>
          </p:cNvGrpSpPr>
          <p:nvPr/>
        </p:nvGrpSpPr>
        <p:grpSpPr bwMode="auto">
          <a:xfrm>
            <a:off x="152400" y="949325"/>
            <a:ext cx="3733800" cy="3013075"/>
            <a:chOff x="5894758" y="897472"/>
            <a:chExt cx="2819400" cy="2415224"/>
          </a:xfrm>
        </p:grpSpPr>
        <p:grpSp>
          <p:nvGrpSpPr>
            <p:cNvPr id="46100" name="Group 1"/>
            <p:cNvGrpSpPr>
              <a:grpSpLocks/>
            </p:cNvGrpSpPr>
            <p:nvPr/>
          </p:nvGrpSpPr>
          <p:grpSpPr bwMode="auto">
            <a:xfrm>
              <a:off x="5894758" y="897472"/>
              <a:ext cx="2819400" cy="2415224"/>
              <a:chOff x="5334000" y="480376"/>
              <a:chExt cx="2657475" cy="2269174"/>
            </a:xfrm>
          </p:grpSpPr>
          <p:pic>
            <p:nvPicPr>
              <p:cNvPr id="46102" name="Picture 3617" descr="Clipboard20"/>
              <p:cNvPicPr>
                <a:picLocks noChangeAspect="1" noChangeArrowheads="1"/>
              </p:cNvPicPr>
              <p:nvPr/>
            </p:nvPicPr>
            <p:blipFill>
              <a:blip r:embed="rId2"/>
              <a:srcRect t="9673" b="7544"/>
              <a:stretch>
                <a:fillRect/>
              </a:stretch>
            </p:blipFill>
            <p:spPr bwMode="auto">
              <a:xfrm>
                <a:off x="5410200" y="1266825"/>
                <a:ext cx="2473325" cy="717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3" name="Picture 3618" descr="Clipboard21"/>
              <p:cNvPicPr>
                <a:picLocks noChangeAspect="1" noChangeArrowheads="1"/>
              </p:cNvPicPr>
              <p:nvPr/>
            </p:nvPicPr>
            <p:blipFill>
              <a:blip r:embed="rId3"/>
              <a:srcRect l="5621" t="15616" b="7808"/>
              <a:stretch>
                <a:fillRect/>
              </a:stretch>
            </p:blipFill>
            <p:spPr bwMode="auto">
              <a:xfrm>
                <a:off x="5334000" y="533400"/>
                <a:ext cx="2503488" cy="71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4" name="Picture 3655" descr="Clipboard05"/>
              <p:cNvPicPr>
                <a:picLocks noChangeAspect="1" noChangeArrowheads="1"/>
              </p:cNvPicPr>
              <p:nvPr/>
            </p:nvPicPr>
            <p:blipFill>
              <a:blip r:embed="rId4"/>
              <a:srcRect r="5647"/>
              <a:stretch>
                <a:fillRect/>
              </a:stretch>
            </p:blipFill>
            <p:spPr bwMode="auto">
              <a:xfrm>
                <a:off x="5476875" y="2033588"/>
                <a:ext cx="2468563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5" name="Picture 3664" descr="Clipboard0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267575" y="480376"/>
                <a:ext cx="428625" cy="428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6" name="Picture 3665" descr="Clipboard0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648800" y="50704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7" name="Picture 3666" descr="Clipboard0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467600" y="2033588"/>
                <a:ext cx="523875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8" name="Picture 3667" descr="Clipboard06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188358" y="1219200"/>
                <a:ext cx="595313" cy="595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6101" name="Picture 3668" descr="Clipboard0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91565" y="2678788"/>
              <a:ext cx="4286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6084" name="Group 2"/>
          <p:cNvGrpSpPr>
            <a:grpSpLocks/>
          </p:cNvGrpSpPr>
          <p:nvPr/>
        </p:nvGrpSpPr>
        <p:grpSpPr bwMode="auto">
          <a:xfrm>
            <a:off x="687388" y="1447800"/>
            <a:ext cx="2355850" cy="1897063"/>
            <a:chOff x="685800" y="1143000"/>
            <a:chExt cx="2355851" cy="1897062"/>
          </a:xfrm>
        </p:grpSpPr>
        <p:pic>
          <p:nvPicPr>
            <p:cNvPr id="46097" name="Picture 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04912" y="1660525"/>
              <a:ext cx="1836739" cy="1379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098" name="Text Box 33"/>
            <p:cNvSpPr txBox="1">
              <a:spLocks noChangeArrowheads="1"/>
            </p:cNvSpPr>
            <p:nvPr/>
          </p:nvSpPr>
          <p:spPr bwMode="auto">
            <a:xfrm rot="-5400000">
              <a:off x="257968" y="2093119"/>
              <a:ext cx="1374774" cy="519112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ea typeface="ＭＳ Ｐゴシック" pitchFamily="34" charset="-128"/>
                </a:rPr>
                <a:t>Sample</a:t>
              </a:r>
            </a:p>
          </p:txBody>
        </p:sp>
        <p:sp>
          <p:nvSpPr>
            <p:cNvPr id="46099" name="Text Box 34"/>
            <p:cNvSpPr txBox="1">
              <a:spLocks noChangeArrowheads="1"/>
            </p:cNvSpPr>
            <p:nvPr/>
          </p:nvSpPr>
          <p:spPr bwMode="auto">
            <a:xfrm>
              <a:off x="1209675" y="1143000"/>
              <a:ext cx="1831976" cy="519113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152400" y="304800"/>
            <a:ext cx="36322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cs"/>
              </a:rPr>
              <a:t>Data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03738" y="304800"/>
            <a:ext cx="44958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2F2F2"/>
                </a:solidFill>
                <a:cs typeface="+mn-cs"/>
              </a:rPr>
              <a:t>Analysis and Visualization</a:t>
            </a:r>
          </a:p>
        </p:txBody>
      </p:sp>
      <p:sp>
        <p:nvSpPr>
          <p:cNvPr id="39967" name="Text Box 31"/>
          <p:cNvSpPr txBox="1">
            <a:spLocks noChangeArrowheads="1"/>
          </p:cNvSpPr>
          <p:nvPr/>
        </p:nvSpPr>
        <p:spPr bwMode="auto">
          <a:xfrm>
            <a:off x="4478338" y="1371600"/>
            <a:ext cx="4665662" cy="4926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Quality Assessment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chemeClr val="bg1">
                    <a:lumMod val="85000"/>
                  </a:schemeClr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replicated </a:t>
            </a:r>
            <a:r>
              <a:rPr lang="en-US" sz="2200" b="1" dirty="0" err="1">
                <a:solidFill>
                  <a:srgbClr val="00FF99"/>
                </a:solidFill>
                <a:cs typeface="+mn-cs"/>
              </a:rPr>
              <a:t>mesurements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internal standards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 estimate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analytical variance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Statistical and Multivariate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test hypotheses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identify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trends in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analytes</a:t>
            </a:r>
            <a:endParaRPr lang="en-US" sz="2200" b="1" dirty="0">
              <a:solidFill>
                <a:srgbClr val="3399FF"/>
              </a:solidFill>
              <a:cs typeface="+mn-cs"/>
            </a:endParaRP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Functional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to identify impacted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biochemical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domains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Network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integrate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with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</a:t>
            </a:r>
            <a:r>
              <a:rPr lang="en-US" sz="2200" b="1" dirty="0">
                <a:solidFill>
                  <a:srgbClr val="0066FF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metadata</a:t>
            </a:r>
          </a:p>
        </p:txBody>
      </p:sp>
      <p:sp>
        <p:nvSpPr>
          <p:cNvPr id="46088" name="Text Box 37"/>
          <p:cNvSpPr txBox="1">
            <a:spLocks noChangeArrowheads="1"/>
          </p:cNvSpPr>
          <p:nvPr/>
        </p:nvSpPr>
        <p:spPr bwMode="auto">
          <a:xfrm>
            <a:off x="304800" y="4497388"/>
            <a:ext cx="396557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experimental design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-  organism, sex, age etc.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analyte description and metadata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- biochemical class, mass spectra, etc.</a:t>
            </a:r>
          </a:p>
        </p:txBody>
      </p:sp>
      <p:grpSp>
        <p:nvGrpSpPr>
          <p:cNvPr id="46089" name="Group 3"/>
          <p:cNvGrpSpPr>
            <a:grpSpLocks/>
          </p:cNvGrpSpPr>
          <p:nvPr/>
        </p:nvGrpSpPr>
        <p:grpSpPr bwMode="auto">
          <a:xfrm>
            <a:off x="415925" y="4092575"/>
            <a:ext cx="3206750" cy="336550"/>
            <a:chOff x="377825" y="3549650"/>
            <a:chExt cx="3206750" cy="336550"/>
          </a:xfrm>
        </p:grpSpPr>
        <p:sp>
          <p:nvSpPr>
            <p:cNvPr id="46095" name="Text Box 39"/>
            <p:cNvSpPr txBox="1">
              <a:spLocks noChangeArrowheads="1"/>
            </p:cNvSpPr>
            <p:nvPr/>
          </p:nvSpPr>
          <p:spPr bwMode="auto">
            <a:xfrm>
              <a:off x="1752600" y="3549650"/>
              <a:ext cx="1831975" cy="3365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  <p:sp>
          <p:nvSpPr>
            <p:cNvPr id="46096" name="Text Box 40"/>
            <p:cNvSpPr txBox="1">
              <a:spLocks noChangeArrowheads="1"/>
            </p:cNvSpPr>
            <p:nvPr/>
          </p:nvSpPr>
          <p:spPr bwMode="auto">
            <a:xfrm>
              <a:off x="377825" y="3549650"/>
              <a:ext cx="1374775" cy="336550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ea typeface="ＭＳ Ｐゴシック" pitchFamily="34" charset="-128"/>
                </a:rPr>
                <a:t>Sample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3924300" y="433388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30738" y="1714500"/>
            <a:ext cx="4495800" cy="762000"/>
          </a:xfrm>
          <a:prstGeom prst="rect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630738" y="2936875"/>
            <a:ext cx="4495800" cy="685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630738" y="4062413"/>
            <a:ext cx="44958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624388" y="5324475"/>
            <a:ext cx="4495800" cy="1066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1"/>
          <p:cNvSpPr>
            <a:spLocks noChangeArrowheads="1"/>
          </p:cNvSpPr>
          <p:nvPr/>
        </p:nvSpPr>
        <p:spPr bwMode="auto">
          <a:xfrm>
            <a:off x="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7106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47107" name="Group 2"/>
          <p:cNvGrpSpPr>
            <a:grpSpLocks/>
          </p:cNvGrpSpPr>
          <p:nvPr/>
        </p:nvGrpSpPr>
        <p:grpSpPr bwMode="auto">
          <a:xfrm>
            <a:off x="152400" y="949325"/>
            <a:ext cx="3733800" cy="3013075"/>
            <a:chOff x="5894758" y="897472"/>
            <a:chExt cx="2819400" cy="2415224"/>
          </a:xfrm>
        </p:grpSpPr>
        <p:grpSp>
          <p:nvGrpSpPr>
            <p:cNvPr id="47120" name="Group 1"/>
            <p:cNvGrpSpPr>
              <a:grpSpLocks/>
            </p:cNvGrpSpPr>
            <p:nvPr/>
          </p:nvGrpSpPr>
          <p:grpSpPr bwMode="auto">
            <a:xfrm>
              <a:off x="5894758" y="897472"/>
              <a:ext cx="2819400" cy="2415224"/>
              <a:chOff x="5334000" y="480376"/>
              <a:chExt cx="2657475" cy="2269174"/>
            </a:xfrm>
          </p:grpSpPr>
          <p:pic>
            <p:nvPicPr>
              <p:cNvPr id="47122" name="Picture 3617" descr="Clipboard20"/>
              <p:cNvPicPr>
                <a:picLocks noChangeAspect="1" noChangeArrowheads="1"/>
              </p:cNvPicPr>
              <p:nvPr/>
            </p:nvPicPr>
            <p:blipFill>
              <a:blip r:embed="rId2"/>
              <a:srcRect t="9673" b="7544"/>
              <a:stretch>
                <a:fillRect/>
              </a:stretch>
            </p:blipFill>
            <p:spPr bwMode="auto">
              <a:xfrm>
                <a:off x="5410200" y="1266825"/>
                <a:ext cx="2473325" cy="717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3" name="Picture 3618" descr="Clipboard21"/>
              <p:cNvPicPr>
                <a:picLocks noChangeAspect="1" noChangeArrowheads="1"/>
              </p:cNvPicPr>
              <p:nvPr/>
            </p:nvPicPr>
            <p:blipFill>
              <a:blip r:embed="rId3"/>
              <a:srcRect l="5621" t="15616" b="7808"/>
              <a:stretch>
                <a:fillRect/>
              </a:stretch>
            </p:blipFill>
            <p:spPr bwMode="auto">
              <a:xfrm>
                <a:off x="5334000" y="533400"/>
                <a:ext cx="2503488" cy="71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4" name="Picture 3655" descr="Clipboard05"/>
              <p:cNvPicPr>
                <a:picLocks noChangeAspect="1" noChangeArrowheads="1"/>
              </p:cNvPicPr>
              <p:nvPr/>
            </p:nvPicPr>
            <p:blipFill>
              <a:blip r:embed="rId4"/>
              <a:srcRect r="5647"/>
              <a:stretch>
                <a:fillRect/>
              </a:stretch>
            </p:blipFill>
            <p:spPr bwMode="auto">
              <a:xfrm>
                <a:off x="5476875" y="2033588"/>
                <a:ext cx="2468563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5" name="Picture 3664" descr="Clipboard0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267575" y="480376"/>
                <a:ext cx="428625" cy="428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6" name="Picture 3665" descr="Clipboard0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648800" y="50704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7" name="Picture 3666" descr="Clipboard0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467600" y="2033588"/>
                <a:ext cx="523875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8" name="Picture 3667" descr="Clipboard06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188358" y="1219200"/>
                <a:ext cx="595313" cy="595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7121" name="Picture 3668" descr="Clipboard0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91565" y="2678788"/>
              <a:ext cx="4286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7108" name="Group 2"/>
          <p:cNvGrpSpPr>
            <a:grpSpLocks/>
          </p:cNvGrpSpPr>
          <p:nvPr/>
        </p:nvGrpSpPr>
        <p:grpSpPr bwMode="auto">
          <a:xfrm>
            <a:off x="687388" y="1447800"/>
            <a:ext cx="2355850" cy="1897063"/>
            <a:chOff x="685801" y="1143000"/>
            <a:chExt cx="2355850" cy="1897062"/>
          </a:xfrm>
        </p:grpSpPr>
        <p:pic>
          <p:nvPicPr>
            <p:cNvPr id="47117" name="Picture 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04913" y="1660525"/>
              <a:ext cx="1836738" cy="1379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8" name="Text Box 33"/>
            <p:cNvSpPr txBox="1">
              <a:spLocks noChangeArrowheads="1"/>
            </p:cNvSpPr>
            <p:nvPr/>
          </p:nvSpPr>
          <p:spPr bwMode="auto">
            <a:xfrm rot="-5400000">
              <a:off x="257969" y="2093119"/>
              <a:ext cx="1374774" cy="519112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ea typeface="ＭＳ Ｐゴシック" pitchFamily="34" charset="-128"/>
                </a:rPr>
                <a:t>Sample</a:t>
              </a:r>
            </a:p>
          </p:txBody>
        </p:sp>
        <p:sp>
          <p:nvSpPr>
            <p:cNvPr id="47119" name="Text Box 34"/>
            <p:cNvSpPr txBox="1">
              <a:spLocks noChangeArrowheads="1"/>
            </p:cNvSpPr>
            <p:nvPr/>
          </p:nvSpPr>
          <p:spPr bwMode="auto">
            <a:xfrm>
              <a:off x="1209676" y="1143000"/>
              <a:ext cx="1831975" cy="519113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152400" y="304800"/>
            <a:ext cx="36322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cs"/>
              </a:rPr>
              <a:t>Data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03738" y="304800"/>
            <a:ext cx="44958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2F2F2"/>
                </a:solidFill>
                <a:cs typeface="+mn-cs"/>
              </a:rPr>
              <a:t>Analysis and Visualization</a:t>
            </a:r>
          </a:p>
        </p:txBody>
      </p:sp>
      <p:sp>
        <p:nvSpPr>
          <p:cNvPr id="39967" name="Text Box 31"/>
          <p:cNvSpPr txBox="1">
            <a:spLocks noChangeArrowheads="1"/>
          </p:cNvSpPr>
          <p:nvPr/>
        </p:nvSpPr>
        <p:spPr bwMode="auto">
          <a:xfrm>
            <a:off x="4478338" y="1371600"/>
            <a:ext cx="4665662" cy="53625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Quality Assessment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chemeClr val="bg1">
                    <a:lumMod val="85000"/>
                  </a:schemeClr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replicated </a:t>
            </a:r>
            <a:r>
              <a:rPr lang="en-US" sz="2200" b="1" dirty="0" err="1">
                <a:solidFill>
                  <a:srgbClr val="00FF99"/>
                </a:solidFill>
                <a:cs typeface="+mn-cs"/>
              </a:rPr>
              <a:t>mesurements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internal standards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 estimate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analytical variance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Statistical and Multivariate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test hypotheses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identify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trends in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analytes</a:t>
            </a:r>
            <a:endParaRPr lang="en-US" sz="2200" b="1" dirty="0">
              <a:solidFill>
                <a:srgbClr val="3399FF"/>
              </a:solidFill>
              <a:cs typeface="+mn-cs"/>
            </a:endParaRP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Functional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to identify impacted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biochemical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domains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Network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integrate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with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</a:t>
            </a:r>
            <a:r>
              <a:rPr lang="en-US" sz="2200" b="1" dirty="0">
                <a:solidFill>
                  <a:srgbClr val="0066FF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metadata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FF0000"/>
                </a:solidFill>
                <a:cs typeface="+mn-cs"/>
              </a:rPr>
              <a:t>Network Mapping</a:t>
            </a:r>
          </a:p>
        </p:txBody>
      </p:sp>
      <p:sp>
        <p:nvSpPr>
          <p:cNvPr id="47112" name="Text Box 37"/>
          <p:cNvSpPr txBox="1">
            <a:spLocks noChangeArrowheads="1"/>
          </p:cNvSpPr>
          <p:nvPr/>
        </p:nvSpPr>
        <p:spPr bwMode="auto">
          <a:xfrm>
            <a:off x="304800" y="4497388"/>
            <a:ext cx="396557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experimental design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-  organism, sex, age etc.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analyte description and metadata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- biochemical class, mass spectra, etc.</a:t>
            </a:r>
          </a:p>
        </p:txBody>
      </p:sp>
      <p:grpSp>
        <p:nvGrpSpPr>
          <p:cNvPr id="47113" name="Group 3"/>
          <p:cNvGrpSpPr>
            <a:grpSpLocks/>
          </p:cNvGrpSpPr>
          <p:nvPr/>
        </p:nvGrpSpPr>
        <p:grpSpPr bwMode="auto">
          <a:xfrm>
            <a:off x="415925" y="4092575"/>
            <a:ext cx="3206750" cy="336550"/>
            <a:chOff x="377825" y="3549650"/>
            <a:chExt cx="3206750" cy="336550"/>
          </a:xfrm>
        </p:grpSpPr>
        <p:sp>
          <p:nvSpPr>
            <p:cNvPr id="47115" name="Text Box 39"/>
            <p:cNvSpPr txBox="1">
              <a:spLocks noChangeArrowheads="1"/>
            </p:cNvSpPr>
            <p:nvPr/>
          </p:nvSpPr>
          <p:spPr bwMode="auto">
            <a:xfrm>
              <a:off x="1752600" y="3549650"/>
              <a:ext cx="1831975" cy="3365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  <p:sp>
          <p:nvSpPr>
            <p:cNvPr id="47116" name="Text Box 40"/>
            <p:cNvSpPr txBox="1">
              <a:spLocks noChangeArrowheads="1"/>
            </p:cNvSpPr>
            <p:nvPr/>
          </p:nvSpPr>
          <p:spPr bwMode="auto">
            <a:xfrm>
              <a:off x="377825" y="3549650"/>
              <a:ext cx="1374775" cy="336550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ea typeface="ＭＳ Ｐゴシック" pitchFamily="34" charset="-128"/>
                </a:rPr>
                <a:t>Sample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3924300" y="433388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4475</TotalTime>
  <Words>1282</Words>
  <Application>Microsoft Office PowerPoint</Application>
  <PresentationFormat>On-screen Show (4:3)</PresentationFormat>
  <Paragraphs>341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ＭＳ Ｐゴシック</vt:lpstr>
      <vt:lpstr>Arial</vt:lpstr>
      <vt:lpstr>Calibri</vt:lpstr>
      <vt:lpstr>inherit</vt:lpstr>
      <vt:lpstr>Open Sans</vt:lpstr>
      <vt:lpstr>Verdana</vt:lpstr>
      <vt:lpstr>Wingdings</vt:lpstr>
      <vt:lpstr>Default Design</vt:lpstr>
      <vt:lpstr>Office Theme</vt:lpstr>
      <vt:lpstr>1_Default Design</vt:lpstr>
      <vt:lpstr>2015 Workshop on Statistics and Data Analysis for Metabolomics</vt:lpstr>
      <vt:lpstr>Important</vt:lpstr>
      <vt:lpstr>  Goals?</vt:lpstr>
      <vt:lpstr>PowerPoint Presentation</vt:lpstr>
      <vt:lpstr>PowerPoint Presentation</vt:lpstr>
      <vt:lpstr>PowerPoint Presentation</vt:lpstr>
      <vt:lpstr>Cycle of Scientific Discovery</vt:lpstr>
      <vt:lpstr>PowerPoint Presentation</vt:lpstr>
      <vt:lpstr>PowerPoint Presentation</vt:lpstr>
      <vt:lpstr>Data Quality Assessment</vt:lpstr>
      <vt:lpstr>  Univariate Qualities</vt:lpstr>
      <vt:lpstr>  Univariate Analyses</vt:lpstr>
      <vt:lpstr>  False Discovery Rate (FDR)</vt:lpstr>
      <vt:lpstr>Statistical Analysis: achieving ‘significance’</vt:lpstr>
      <vt:lpstr>Outlier Detection</vt:lpstr>
      <vt:lpstr>PowerPoint Presentation</vt:lpstr>
      <vt:lpstr>Batch Effects</vt:lpstr>
      <vt:lpstr>PowerPoint Presentation</vt:lpstr>
      <vt:lpstr>  Clustering</vt:lpstr>
      <vt:lpstr>  Cluster Analysis</vt:lpstr>
      <vt:lpstr>  Hierarchical Cluster Analysis</vt:lpstr>
      <vt:lpstr>  Hierarchical Cluster Analysis</vt:lpstr>
      <vt:lpstr>PowerPoint Presentation</vt:lpstr>
      <vt:lpstr>PowerPoint Presentation</vt:lpstr>
      <vt:lpstr>  Projection of Data</vt:lpstr>
      <vt:lpstr>  Interpreting PCA Results</vt:lpstr>
      <vt:lpstr> How are scores and loadings related?</vt:lpstr>
      <vt:lpstr>  Centering and Scaling</vt:lpstr>
      <vt:lpstr>Use PLS to test a hypothesis on a multivariate level</vt:lpstr>
      <vt:lpstr>  Modeling multifactorial relationships</vt:lpstr>
      <vt:lpstr>PLS Related Objects</vt:lpstr>
      <vt:lpstr>“goodness” of the model is all about the perspective</vt:lpstr>
      <vt:lpstr>Functional Analysis</vt:lpstr>
      <vt:lpstr>Functional Analysis: Enrichment</vt:lpstr>
      <vt:lpstr>Connections and Contexts</vt:lpstr>
      <vt:lpstr>PowerPoint Presentation</vt:lpstr>
      <vt:lpstr>Mapping Analysis Results to Networks</vt:lpstr>
      <vt:lpstr>Biochemical Relationships</vt:lpstr>
      <vt:lpstr>Structural Similarity</vt:lpstr>
      <vt:lpstr>PowerPoint Presentation</vt:lpstr>
      <vt:lpstr>PowerPoint Presentation</vt:lpstr>
      <vt:lpstr>PowerPoint Presentation</vt:lpstr>
      <vt:lpstr>Mass Spectral Connections</vt:lpstr>
      <vt:lpstr>Software and Resources</vt:lpstr>
      <vt:lpstr> </vt:lpstr>
    </vt:vector>
  </TitlesOfParts>
  <Company>Drexel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Principal Components Analysis</dc:title>
  <dc:creator>Node</dc:creator>
  <cp:lastModifiedBy>Dmitry</cp:lastModifiedBy>
  <cp:revision>213</cp:revision>
  <cp:lastPrinted>2015-01-21T01:14:54Z</cp:lastPrinted>
  <dcterms:created xsi:type="dcterms:W3CDTF">2012-07-30T02:59:41Z</dcterms:created>
  <dcterms:modified xsi:type="dcterms:W3CDTF">2016-02-19T02:16:58Z</dcterms:modified>
</cp:coreProperties>
</file>